
<file path=[Content_Types].xml><?xml version="1.0" encoding="utf-8"?>
<Types xmlns="http://schemas.openxmlformats.org/package/2006/content-types">
  <Default Extension="crdownload" ContentType="image/png"/>
  <Default Extension="jfif" ContentType="image/jpeg"/>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323" r:id="rId3"/>
    <p:sldId id="278" r:id="rId4"/>
    <p:sldId id="300" r:id="rId5"/>
    <p:sldId id="327" r:id="rId6"/>
    <p:sldId id="265" r:id="rId7"/>
    <p:sldId id="264" r:id="rId8"/>
    <p:sldId id="259" r:id="rId9"/>
    <p:sldId id="261" r:id="rId10"/>
    <p:sldId id="324" r:id="rId11"/>
    <p:sldId id="303" r:id="rId12"/>
    <p:sldId id="304" r:id="rId13"/>
    <p:sldId id="316" r:id="rId14"/>
    <p:sldId id="305" r:id="rId15"/>
    <p:sldId id="317" r:id="rId16"/>
    <p:sldId id="312" r:id="rId17"/>
    <p:sldId id="308" r:id="rId18"/>
    <p:sldId id="313" r:id="rId19"/>
    <p:sldId id="314" r:id="rId20"/>
    <p:sldId id="315" r:id="rId21"/>
    <p:sldId id="326" r:id="rId22"/>
    <p:sldId id="328" r:id="rId23"/>
    <p:sldId id="329" r:id="rId24"/>
    <p:sldId id="330" r:id="rId25"/>
    <p:sldId id="325" r:id="rId26"/>
    <p:sldId id="321" r:id="rId27"/>
    <p:sldId id="320" r:id="rId28"/>
    <p:sldId id="318" r:id="rId29"/>
    <p:sldId id="319" r:id="rId30"/>
    <p:sldId id="301" r:id="rId31"/>
    <p:sldId id="293" r:id="rId32"/>
  </p:sldIdLst>
  <p:sldSz cx="12192000" cy="6858000"/>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vel Horák" initials="PH" lastIdx="1" clrIdx="0">
    <p:extLst>
      <p:ext uri="{19B8F6BF-5375-455C-9EA6-DF929625EA0E}">
        <p15:presenceInfo xmlns:p15="http://schemas.microsoft.com/office/powerpoint/2012/main" userId="S::22818@muni.cz::e0bc8bdd-db26-4a75-9853-656d5e4ade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09" autoAdjust="0"/>
    <p:restoredTop sz="94660"/>
  </p:normalViewPr>
  <p:slideViewPr>
    <p:cSldViewPr snapToGrid="0">
      <p:cViewPr varScale="1">
        <p:scale>
          <a:sx n="112" d="100"/>
          <a:sy n="112" d="100"/>
        </p:scale>
        <p:origin x="78" y="5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2651F3-B281-4516-A82B-94676535DD2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F14C662-6F82-49C9-9EFC-7298A8D925B3}">
      <dgm:prSet custT="1"/>
      <dgm:spPr/>
      <dgm:t>
        <a:bodyPr/>
        <a:lstStyle/>
        <a:p>
          <a:r>
            <a:rPr lang="cs-CZ" sz="2400" b="1" dirty="0">
              <a:latin typeface="Century" panose="02040604050505020304" pitchFamily="18" charset="0"/>
            </a:rPr>
            <a:t>Základní informace o studiu:</a:t>
          </a:r>
          <a:endParaRPr lang="en-US" sz="2400" dirty="0">
            <a:latin typeface="Century" panose="02040604050505020304" pitchFamily="18" charset="0"/>
          </a:endParaRPr>
        </a:p>
      </dgm:t>
    </dgm:pt>
    <dgm:pt modelId="{F030FA94-6C47-4A20-A1E2-6D3ECFB2A289}" type="parTrans" cxnId="{60297177-481F-4C93-A6A0-F6189B99492B}">
      <dgm:prSet/>
      <dgm:spPr/>
      <dgm:t>
        <a:bodyPr/>
        <a:lstStyle/>
        <a:p>
          <a:endParaRPr lang="en-US"/>
        </a:p>
      </dgm:t>
    </dgm:pt>
    <dgm:pt modelId="{703885A1-131B-41D4-B500-548467D86D07}" type="sibTrans" cxnId="{60297177-481F-4C93-A6A0-F6189B99492B}">
      <dgm:prSet/>
      <dgm:spPr/>
      <dgm:t>
        <a:bodyPr/>
        <a:lstStyle/>
        <a:p>
          <a:endParaRPr lang="en-US"/>
        </a:p>
      </dgm:t>
    </dgm:pt>
    <dgm:pt modelId="{87C202AB-71C6-445B-983A-5D33B6CD05CE}">
      <dgm:prSet custT="1"/>
      <dgm:spPr/>
      <dgm:t>
        <a:bodyPr/>
        <a:lstStyle/>
        <a:p>
          <a:r>
            <a:rPr lang="cs-CZ" sz="2000" dirty="0">
              <a:latin typeface="Century" panose="02040604050505020304" pitchFamily="18" charset="0"/>
            </a:rPr>
            <a:t>3 roky, </a:t>
          </a:r>
          <a:r>
            <a:rPr lang="cs-CZ" sz="2000" dirty="0" err="1">
              <a:latin typeface="Century" panose="02040604050505020304" pitchFamily="18" charset="0"/>
            </a:rPr>
            <a:t>jednoobor</a:t>
          </a:r>
          <a:r>
            <a:rPr lang="cs-CZ" sz="2000" dirty="0">
              <a:latin typeface="Century" panose="02040604050505020304" pitchFamily="18" charset="0"/>
            </a:rPr>
            <a:t>, </a:t>
          </a:r>
          <a:r>
            <a:rPr lang="cs-CZ" sz="2000" dirty="0" err="1">
              <a:latin typeface="Century" panose="02040604050505020304" pitchFamily="18" charset="0"/>
            </a:rPr>
            <a:t>dvojobor</a:t>
          </a:r>
          <a:r>
            <a:rPr lang="cs-CZ" sz="2000" dirty="0">
              <a:latin typeface="Century" panose="02040604050505020304" pitchFamily="18" charset="0"/>
            </a:rPr>
            <a:t> (hlavní, vedlejší)</a:t>
          </a:r>
          <a:endParaRPr lang="en-US" sz="2000" dirty="0">
            <a:latin typeface="Century" panose="02040604050505020304" pitchFamily="18" charset="0"/>
          </a:endParaRPr>
        </a:p>
      </dgm:t>
    </dgm:pt>
    <dgm:pt modelId="{CDC52803-A04E-450B-BBD1-8DC0E66B9F2E}" type="parTrans" cxnId="{5C698478-B749-4275-9FC7-8DF81FD82689}">
      <dgm:prSet/>
      <dgm:spPr/>
      <dgm:t>
        <a:bodyPr/>
        <a:lstStyle/>
        <a:p>
          <a:endParaRPr lang="en-US"/>
        </a:p>
      </dgm:t>
    </dgm:pt>
    <dgm:pt modelId="{490DBBB2-CD6A-4875-A149-367011868B04}" type="sibTrans" cxnId="{5C698478-B749-4275-9FC7-8DF81FD82689}">
      <dgm:prSet/>
      <dgm:spPr/>
      <dgm:t>
        <a:bodyPr/>
        <a:lstStyle/>
        <a:p>
          <a:endParaRPr lang="en-US"/>
        </a:p>
      </dgm:t>
    </dgm:pt>
    <dgm:pt modelId="{C56CB29F-A344-49A9-9419-FB846A76662C}">
      <dgm:prSet custT="1"/>
      <dgm:spPr>
        <a:solidFill>
          <a:srgbClr val="00B050"/>
        </a:solidFill>
      </dgm:spPr>
      <dgm:t>
        <a:bodyPr/>
        <a:lstStyle/>
        <a:p>
          <a:r>
            <a:rPr lang="cs-CZ" sz="2400" b="1" dirty="0">
              <a:latin typeface="Century" panose="02040604050505020304" pitchFamily="18" charset="0"/>
            </a:rPr>
            <a:t>Přijímací zkoušky: </a:t>
          </a:r>
          <a:endParaRPr lang="en-US" sz="2400" dirty="0">
            <a:latin typeface="Century" panose="02040604050505020304" pitchFamily="18" charset="0"/>
          </a:endParaRPr>
        </a:p>
      </dgm:t>
    </dgm:pt>
    <dgm:pt modelId="{E3DF140B-4559-4DB7-AD78-A533922D0712}" type="parTrans" cxnId="{27C3F6EB-3B7E-4EDA-9AB5-00A2C4172638}">
      <dgm:prSet/>
      <dgm:spPr/>
      <dgm:t>
        <a:bodyPr/>
        <a:lstStyle/>
        <a:p>
          <a:endParaRPr lang="en-US"/>
        </a:p>
      </dgm:t>
    </dgm:pt>
    <dgm:pt modelId="{862D6022-3C7A-42BA-9EEE-80FE906C45D8}" type="sibTrans" cxnId="{27C3F6EB-3B7E-4EDA-9AB5-00A2C4172638}">
      <dgm:prSet/>
      <dgm:spPr/>
      <dgm:t>
        <a:bodyPr/>
        <a:lstStyle/>
        <a:p>
          <a:endParaRPr lang="en-US"/>
        </a:p>
      </dgm:t>
    </dgm:pt>
    <dgm:pt modelId="{3C3384E6-1A85-443E-895C-7256F5B645D0}">
      <dgm:prSet custT="1"/>
      <dgm:spPr/>
      <dgm:t>
        <a:bodyPr/>
        <a:lstStyle/>
        <a:p>
          <a:r>
            <a:rPr lang="cs-CZ" sz="2000" dirty="0">
              <a:latin typeface="Century" panose="02040604050505020304" pitchFamily="18" charset="0"/>
            </a:rPr>
            <a:t>ZSV (</a:t>
          </a:r>
          <a:r>
            <a:rPr lang="cs-CZ" sz="2000" dirty="0" err="1">
              <a:latin typeface="Century" panose="02040604050505020304" pitchFamily="18" charset="0"/>
            </a:rPr>
            <a:t>Scio</a:t>
          </a:r>
          <a:r>
            <a:rPr lang="cs-CZ" sz="2000" dirty="0">
              <a:latin typeface="Century" panose="02040604050505020304" pitchFamily="18" charset="0"/>
            </a:rPr>
            <a:t>) nebo bez přijímaček (SOČ)</a:t>
          </a:r>
          <a:endParaRPr lang="en-US" sz="2000" dirty="0">
            <a:latin typeface="Century" panose="02040604050505020304" pitchFamily="18" charset="0"/>
          </a:endParaRPr>
        </a:p>
      </dgm:t>
    </dgm:pt>
    <dgm:pt modelId="{961B26D7-964F-40C8-8594-BC979A6EDC57}" type="parTrans" cxnId="{09F93E61-4230-455C-8C4F-B625634905F8}">
      <dgm:prSet/>
      <dgm:spPr/>
      <dgm:t>
        <a:bodyPr/>
        <a:lstStyle/>
        <a:p>
          <a:endParaRPr lang="en-US"/>
        </a:p>
      </dgm:t>
    </dgm:pt>
    <dgm:pt modelId="{04A2C853-B5F0-42F0-BC2C-D8359E9F740D}" type="sibTrans" cxnId="{09F93E61-4230-455C-8C4F-B625634905F8}">
      <dgm:prSet/>
      <dgm:spPr/>
      <dgm:t>
        <a:bodyPr/>
        <a:lstStyle/>
        <a:p>
          <a:endParaRPr lang="en-US"/>
        </a:p>
      </dgm:t>
    </dgm:pt>
    <dgm:pt modelId="{5F99DE79-2169-4D37-9369-B8B0BB30479D}">
      <dgm:prSet custT="1"/>
      <dgm:spPr/>
      <dgm:t>
        <a:bodyPr/>
        <a:lstStyle/>
        <a:p>
          <a:r>
            <a:rPr lang="cs-CZ" sz="2400" b="1" dirty="0">
              <a:latin typeface="Century" panose="02040604050505020304" pitchFamily="18" charset="0"/>
            </a:rPr>
            <a:t>Studium:</a:t>
          </a:r>
          <a:r>
            <a:rPr lang="cs-CZ" sz="2400" dirty="0">
              <a:latin typeface="Century" panose="02040604050505020304" pitchFamily="18" charset="0"/>
            </a:rPr>
            <a:t> </a:t>
          </a:r>
          <a:endParaRPr lang="en-US" sz="2400" dirty="0">
            <a:latin typeface="Century" panose="02040604050505020304" pitchFamily="18" charset="0"/>
          </a:endParaRPr>
        </a:p>
      </dgm:t>
    </dgm:pt>
    <dgm:pt modelId="{B3376AED-6431-477B-8E7C-676C797E9FEC}" type="parTrans" cxnId="{0F9C18FB-C3E4-4B6A-A6E2-341860E7E7A4}">
      <dgm:prSet/>
      <dgm:spPr/>
      <dgm:t>
        <a:bodyPr/>
        <a:lstStyle/>
        <a:p>
          <a:endParaRPr lang="en-US"/>
        </a:p>
      </dgm:t>
    </dgm:pt>
    <dgm:pt modelId="{AF8D2AA1-CA74-4A5E-A349-203034455595}" type="sibTrans" cxnId="{0F9C18FB-C3E4-4B6A-A6E2-341860E7E7A4}">
      <dgm:prSet/>
      <dgm:spPr/>
      <dgm:t>
        <a:bodyPr/>
        <a:lstStyle/>
        <a:p>
          <a:endParaRPr lang="en-US"/>
        </a:p>
      </dgm:t>
    </dgm:pt>
    <dgm:pt modelId="{DE11A42D-A997-4DC3-9BC2-014B0DF9A641}">
      <dgm:prSet custT="1"/>
      <dgm:spPr/>
      <dgm:t>
        <a:bodyPr/>
        <a:lstStyle/>
        <a:p>
          <a:r>
            <a:rPr lang="cs-CZ" sz="2000" dirty="0">
              <a:latin typeface="Century" panose="02040604050505020304" pitchFamily="18" charset="0"/>
            </a:rPr>
            <a:t>180 kreditů – </a:t>
          </a:r>
          <a:r>
            <a:rPr lang="cs-CZ" sz="2000" dirty="0" err="1">
              <a:latin typeface="Century" panose="02040604050505020304" pitchFamily="18" charset="0"/>
            </a:rPr>
            <a:t>jednoobor</a:t>
          </a:r>
          <a:r>
            <a:rPr lang="cs-CZ" sz="2000" dirty="0">
              <a:latin typeface="Century" panose="02040604050505020304" pitchFamily="18" charset="0"/>
            </a:rPr>
            <a:t> (povinné předměty, povinně volitelné předměty, předměty celouniverzitního základu, předměty k tvorbě bakalářské práce)</a:t>
          </a:r>
          <a:endParaRPr lang="en-US" sz="2000" dirty="0">
            <a:latin typeface="Century" panose="02040604050505020304" pitchFamily="18" charset="0"/>
          </a:endParaRPr>
        </a:p>
      </dgm:t>
    </dgm:pt>
    <dgm:pt modelId="{B4F8596E-F263-459F-AA54-AC77CAA888E9}" type="parTrans" cxnId="{E46235F0-FB75-44F7-9248-8625081E419C}">
      <dgm:prSet/>
      <dgm:spPr/>
      <dgm:t>
        <a:bodyPr/>
        <a:lstStyle/>
        <a:p>
          <a:endParaRPr lang="en-US"/>
        </a:p>
      </dgm:t>
    </dgm:pt>
    <dgm:pt modelId="{8F2DC458-8A43-47AD-B05F-EF1C8535AC80}" type="sibTrans" cxnId="{E46235F0-FB75-44F7-9248-8625081E419C}">
      <dgm:prSet/>
      <dgm:spPr/>
      <dgm:t>
        <a:bodyPr/>
        <a:lstStyle/>
        <a:p>
          <a:endParaRPr lang="en-US"/>
        </a:p>
      </dgm:t>
    </dgm:pt>
    <dgm:pt modelId="{5C153B40-5057-4725-97D8-1B06ED7FAD7B}">
      <dgm:prSet custT="1"/>
      <dgm:spPr/>
      <dgm:t>
        <a:bodyPr/>
        <a:lstStyle/>
        <a:p>
          <a:r>
            <a:rPr lang="cs-CZ" sz="2000" dirty="0">
              <a:latin typeface="Century" panose="02040604050505020304" pitchFamily="18" charset="0"/>
            </a:rPr>
            <a:t>2 předměty v angličtině (u nás nebo v zahraničí)</a:t>
          </a:r>
          <a:endParaRPr lang="en-US" sz="2000" dirty="0">
            <a:latin typeface="Century" panose="02040604050505020304" pitchFamily="18" charset="0"/>
          </a:endParaRPr>
        </a:p>
      </dgm:t>
    </dgm:pt>
    <dgm:pt modelId="{EE4E9CC3-85E2-4416-A787-3C825B765652}" type="parTrans" cxnId="{6C9DA9B3-5C22-47B6-99A9-288CCB73DB21}">
      <dgm:prSet/>
      <dgm:spPr/>
      <dgm:t>
        <a:bodyPr/>
        <a:lstStyle/>
        <a:p>
          <a:endParaRPr lang="en-US"/>
        </a:p>
      </dgm:t>
    </dgm:pt>
    <dgm:pt modelId="{C1A641AA-A32D-4C90-8580-B81D696D8677}" type="sibTrans" cxnId="{6C9DA9B3-5C22-47B6-99A9-288CCB73DB21}">
      <dgm:prSet/>
      <dgm:spPr/>
      <dgm:t>
        <a:bodyPr/>
        <a:lstStyle/>
        <a:p>
          <a:endParaRPr lang="en-US"/>
        </a:p>
      </dgm:t>
    </dgm:pt>
    <dgm:pt modelId="{2110D116-E68D-423D-AE2B-5D99F89E143E}">
      <dgm:prSet custT="1"/>
      <dgm:spPr/>
      <dgm:t>
        <a:bodyPr/>
        <a:lstStyle/>
        <a:p>
          <a:endParaRPr lang="en-US" sz="2000" dirty="0">
            <a:latin typeface="Century" panose="02040604050505020304" pitchFamily="18" charset="0"/>
          </a:endParaRPr>
        </a:p>
      </dgm:t>
    </dgm:pt>
    <dgm:pt modelId="{9F350381-34D0-4933-BFDA-A5D7285A7E5B}" type="parTrans" cxnId="{856D9023-314D-4B2E-8575-73CBC8B28359}">
      <dgm:prSet/>
      <dgm:spPr/>
      <dgm:t>
        <a:bodyPr/>
        <a:lstStyle/>
        <a:p>
          <a:endParaRPr lang="en-US"/>
        </a:p>
      </dgm:t>
    </dgm:pt>
    <dgm:pt modelId="{1AE7F433-B1F2-478F-AD4A-2BBEA133DCCD}" type="sibTrans" cxnId="{856D9023-314D-4B2E-8575-73CBC8B28359}">
      <dgm:prSet/>
      <dgm:spPr/>
      <dgm:t>
        <a:bodyPr/>
        <a:lstStyle/>
        <a:p>
          <a:endParaRPr lang="en-US"/>
        </a:p>
      </dgm:t>
    </dgm:pt>
    <dgm:pt modelId="{399737B2-FFDA-420C-8A63-9A921ED795F3}">
      <dgm:prSet custT="1"/>
      <dgm:spPr/>
      <dgm:t>
        <a:bodyPr/>
        <a:lstStyle/>
        <a:p>
          <a:r>
            <a:rPr lang="cs-CZ" sz="2000" dirty="0">
              <a:latin typeface="Century" panose="02040604050505020304" pitchFamily="18" charset="0"/>
            </a:rPr>
            <a:t>Jazykové kompetence na úrovni B2 (angličtina, francouzština, němčina, španělština, ruština)</a:t>
          </a:r>
          <a:endParaRPr lang="en-US" sz="2000" dirty="0">
            <a:latin typeface="Century" panose="02040604050505020304" pitchFamily="18" charset="0"/>
          </a:endParaRPr>
        </a:p>
      </dgm:t>
    </dgm:pt>
    <dgm:pt modelId="{45A1A9BE-4E27-44A0-8059-DF7293F28BD2}" type="parTrans" cxnId="{BE6378AF-69A4-4DFA-8AA0-663DB918D572}">
      <dgm:prSet/>
      <dgm:spPr/>
      <dgm:t>
        <a:bodyPr/>
        <a:lstStyle/>
        <a:p>
          <a:endParaRPr lang="cs-CZ"/>
        </a:p>
      </dgm:t>
    </dgm:pt>
    <dgm:pt modelId="{A6193BB3-0AD0-4E6F-994C-EABE7E0C23F4}" type="sibTrans" cxnId="{BE6378AF-69A4-4DFA-8AA0-663DB918D572}">
      <dgm:prSet/>
      <dgm:spPr/>
      <dgm:t>
        <a:bodyPr/>
        <a:lstStyle/>
        <a:p>
          <a:endParaRPr lang="cs-CZ"/>
        </a:p>
      </dgm:t>
    </dgm:pt>
    <dgm:pt modelId="{E7708DD3-0CE3-488F-A825-5A6FE4FFBB4A}" type="pres">
      <dgm:prSet presAssocID="{622651F3-B281-4516-A82B-94676535DD28}" presName="linear" presStyleCnt="0">
        <dgm:presLayoutVars>
          <dgm:animLvl val="lvl"/>
          <dgm:resizeHandles val="exact"/>
        </dgm:presLayoutVars>
      </dgm:prSet>
      <dgm:spPr/>
    </dgm:pt>
    <dgm:pt modelId="{BABF84F1-492B-4B02-8A97-4EE331A33F98}" type="pres">
      <dgm:prSet presAssocID="{CF14C662-6F82-49C9-9EFC-7298A8D925B3}" presName="parentText" presStyleLbl="node1" presStyleIdx="0" presStyleCnt="3" custScaleY="58552">
        <dgm:presLayoutVars>
          <dgm:chMax val="0"/>
          <dgm:bulletEnabled val="1"/>
        </dgm:presLayoutVars>
      </dgm:prSet>
      <dgm:spPr/>
    </dgm:pt>
    <dgm:pt modelId="{75B31AEF-93F7-403B-97E6-74EEA44703AC}" type="pres">
      <dgm:prSet presAssocID="{CF14C662-6F82-49C9-9EFC-7298A8D925B3}" presName="childText" presStyleLbl="revTx" presStyleIdx="0" presStyleCnt="3" custScaleY="38772">
        <dgm:presLayoutVars>
          <dgm:bulletEnabled val="1"/>
        </dgm:presLayoutVars>
      </dgm:prSet>
      <dgm:spPr/>
    </dgm:pt>
    <dgm:pt modelId="{F2C45251-748A-455E-8650-71DD0161B2C0}" type="pres">
      <dgm:prSet presAssocID="{C56CB29F-A344-49A9-9419-FB846A76662C}" presName="parentText" presStyleLbl="node1" presStyleIdx="1" presStyleCnt="3" custScaleY="41828">
        <dgm:presLayoutVars>
          <dgm:chMax val="0"/>
          <dgm:bulletEnabled val="1"/>
        </dgm:presLayoutVars>
      </dgm:prSet>
      <dgm:spPr/>
    </dgm:pt>
    <dgm:pt modelId="{43E5181F-4451-422D-9F61-017E52AC5197}" type="pres">
      <dgm:prSet presAssocID="{C56CB29F-A344-49A9-9419-FB846A76662C}" presName="childText" presStyleLbl="revTx" presStyleIdx="1" presStyleCnt="3" custScaleY="45478">
        <dgm:presLayoutVars>
          <dgm:bulletEnabled val="1"/>
        </dgm:presLayoutVars>
      </dgm:prSet>
      <dgm:spPr/>
    </dgm:pt>
    <dgm:pt modelId="{3579344B-4BA8-4EF7-9116-02A5DC5166B4}" type="pres">
      <dgm:prSet presAssocID="{5F99DE79-2169-4D37-9369-B8B0BB30479D}" presName="parentText" presStyleLbl="node1" presStyleIdx="2" presStyleCnt="3" custScaleY="44899">
        <dgm:presLayoutVars>
          <dgm:chMax val="0"/>
          <dgm:bulletEnabled val="1"/>
        </dgm:presLayoutVars>
      </dgm:prSet>
      <dgm:spPr/>
    </dgm:pt>
    <dgm:pt modelId="{B129B2C5-3535-4A0E-A755-BE731FB470AE}" type="pres">
      <dgm:prSet presAssocID="{5F99DE79-2169-4D37-9369-B8B0BB30479D}" presName="childText" presStyleLbl="revTx" presStyleIdx="2" presStyleCnt="3" custScaleY="100668">
        <dgm:presLayoutVars>
          <dgm:bulletEnabled val="1"/>
        </dgm:presLayoutVars>
      </dgm:prSet>
      <dgm:spPr/>
    </dgm:pt>
  </dgm:ptLst>
  <dgm:cxnLst>
    <dgm:cxn modelId="{7FB09305-0D84-4C54-8A80-3ED89FC55793}" type="presOf" srcId="{DE11A42D-A997-4DC3-9BC2-014B0DF9A641}" destId="{B129B2C5-3535-4A0E-A755-BE731FB470AE}" srcOrd="0" destOrd="0" presId="urn:microsoft.com/office/officeart/2005/8/layout/vList2"/>
    <dgm:cxn modelId="{0199360D-0882-4AB0-B71B-3A978978F20A}" type="presOf" srcId="{622651F3-B281-4516-A82B-94676535DD28}" destId="{E7708DD3-0CE3-488F-A825-5A6FE4FFBB4A}" srcOrd="0" destOrd="0" presId="urn:microsoft.com/office/officeart/2005/8/layout/vList2"/>
    <dgm:cxn modelId="{CF1E0E12-9819-416B-BDF7-83EED97CCCB7}" type="presOf" srcId="{C56CB29F-A344-49A9-9419-FB846A76662C}" destId="{F2C45251-748A-455E-8650-71DD0161B2C0}" srcOrd="0" destOrd="0" presId="urn:microsoft.com/office/officeart/2005/8/layout/vList2"/>
    <dgm:cxn modelId="{856D9023-314D-4B2E-8575-73CBC8B28359}" srcId="{5F99DE79-2169-4D37-9369-B8B0BB30479D}" destId="{2110D116-E68D-423D-AE2B-5D99F89E143E}" srcOrd="3" destOrd="0" parTransId="{9F350381-34D0-4933-BFDA-A5D7285A7E5B}" sibTransId="{1AE7F433-B1F2-478F-AD4A-2BBEA133DCCD}"/>
    <dgm:cxn modelId="{EC80343D-95C4-43E2-A4BD-3EE446FD4EEA}" type="presOf" srcId="{3C3384E6-1A85-443E-895C-7256F5B645D0}" destId="{43E5181F-4451-422D-9F61-017E52AC5197}" srcOrd="0" destOrd="0" presId="urn:microsoft.com/office/officeart/2005/8/layout/vList2"/>
    <dgm:cxn modelId="{054FA560-050D-4632-8A83-A9E713F0A23E}" type="presOf" srcId="{399737B2-FFDA-420C-8A63-9A921ED795F3}" destId="{B129B2C5-3535-4A0E-A755-BE731FB470AE}" srcOrd="0" destOrd="2" presId="urn:microsoft.com/office/officeart/2005/8/layout/vList2"/>
    <dgm:cxn modelId="{08AEB460-6D62-45FD-B1C2-F67E696BB07A}" type="presOf" srcId="{2110D116-E68D-423D-AE2B-5D99F89E143E}" destId="{B129B2C5-3535-4A0E-A755-BE731FB470AE}" srcOrd="0" destOrd="3" presId="urn:microsoft.com/office/officeart/2005/8/layout/vList2"/>
    <dgm:cxn modelId="{09F93E61-4230-455C-8C4F-B625634905F8}" srcId="{C56CB29F-A344-49A9-9419-FB846A76662C}" destId="{3C3384E6-1A85-443E-895C-7256F5B645D0}" srcOrd="0" destOrd="0" parTransId="{961B26D7-964F-40C8-8594-BC979A6EDC57}" sibTransId="{04A2C853-B5F0-42F0-BC2C-D8359E9F740D}"/>
    <dgm:cxn modelId="{259D0E4F-80F7-478D-96DD-72FCE249A6A8}" type="presOf" srcId="{5F99DE79-2169-4D37-9369-B8B0BB30479D}" destId="{3579344B-4BA8-4EF7-9116-02A5DC5166B4}" srcOrd="0" destOrd="0" presId="urn:microsoft.com/office/officeart/2005/8/layout/vList2"/>
    <dgm:cxn modelId="{60297177-481F-4C93-A6A0-F6189B99492B}" srcId="{622651F3-B281-4516-A82B-94676535DD28}" destId="{CF14C662-6F82-49C9-9EFC-7298A8D925B3}" srcOrd="0" destOrd="0" parTransId="{F030FA94-6C47-4A20-A1E2-6D3ECFB2A289}" sibTransId="{703885A1-131B-41D4-B500-548467D86D07}"/>
    <dgm:cxn modelId="{5C698478-B749-4275-9FC7-8DF81FD82689}" srcId="{CF14C662-6F82-49C9-9EFC-7298A8D925B3}" destId="{87C202AB-71C6-445B-983A-5D33B6CD05CE}" srcOrd="0" destOrd="0" parTransId="{CDC52803-A04E-450B-BBD1-8DC0E66B9F2E}" sibTransId="{490DBBB2-CD6A-4875-A149-367011868B04}"/>
    <dgm:cxn modelId="{BE6378AF-69A4-4DFA-8AA0-663DB918D572}" srcId="{5F99DE79-2169-4D37-9369-B8B0BB30479D}" destId="{399737B2-FFDA-420C-8A63-9A921ED795F3}" srcOrd="2" destOrd="0" parTransId="{45A1A9BE-4E27-44A0-8059-DF7293F28BD2}" sibTransId="{A6193BB3-0AD0-4E6F-994C-EABE7E0C23F4}"/>
    <dgm:cxn modelId="{6C9DA9B3-5C22-47B6-99A9-288CCB73DB21}" srcId="{5F99DE79-2169-4D37-9369-B8B0BB30479D}" destId="{5C153B40-5057-4725-97D8-1B06ED7FAD7B}" srcOrd="1" destOrd="0" parTransId="{EE4E9CC3-85E2-4416-A787-3C825B765652}" sibTransId="{C1A641AA-A32D-4C90-8580-B81D696D8677}"/>
    <dgm:cxn modelId="{D099AADB-D99C-463E-9F03-462B52714526}" type="presOf" srcId="{CF14C662-6F82-49C9-9EFC-7298A8D925B3}" destId="{BABF84F1-492B-4B02-8A97-4EE331A33F98}" srcOrd="0" destOrd="0" presId="urn:microsoft.com/office/officeart/2005/8/layout/vList2"/>
    <dgm:cxn modelId="{3351FFE5-5DAA-49E1-B32B-5AB811ABA8D2}" type="presOf" srcId="{5C153B40-5057-4725-97D8-1B06ED7FAD7B}" destId="{B129B2C5-3535-4A0E-A755-BE731FB470AE}" srcOrd="0" destOrd="1" presId="urn:microsoft.com/office/officeart/2005/8/layout/vList2"/>
    <dgm:cxn modelId="{27C3F6EB-3B7E-4EDA-9AB5-00A2C4172638}" srcId="{622651F3-B281-4516-A82B-94676535DD28}" destId="{C56CB29F-A344-49A9-9419-FB846A76662C}" srcOrd="1" destOrd="0" parTransId="{E3DF140B-4559-4DB7-AD78-A533922D0712}" sibTransId="{862D6022-3C7A-42BA-9EEE-80FE906C45D8}"/>
    <dgm:cxn modelId="{E46235F0-FB75-44F7-9248-8625081E419C}" srcId="{5F99DE79-2169-4D37-9369-B8B0BB30479D}" destId="{DE11A42D-A997-4DC3-9BC2-014B0DF9A641}" srcOrd="0" destOrd="0" parTransId="{B4F8596E-F263-459F-AA54-AC77CAA888E9}" sibTransId="{8F2DC458-8A43-47AD-B05F-EF1C8535AC80}"/>
    <dgm:cxn modelId="{0F9C18FB-C3E4-4B6A-A6E2-341860E7E7A4}" srcId="{622651F3-B281-4516-A82B-94676535DD28}" destId="{5F99DE79-2169-4D37-9369-B8B0BB30479D}" srcOrd="2" destOrd="0" parTransId="{B3376AED-6431-477B-8E7C-676C797E9FEC}" sibTransId="{AF8D2AA1-CA74-4A5E-A349-203034455595}"/>
    <dgm:cxn modelId="{F7ABB3FC-A8F8-46C5-8E37-AAD035ECF1F4}" type="presOf" srcId="{87C202AB-71C6-445B-983A-5D33B6CD05CE}" destId="{75B31AEF-93F7-403B-97E6-74EEA44703AC}" srcOrd="0" destOrd="0" presId="urn:microsoft.com/office/officeart/2005/8/layout/vList2"/>
    <dgm:cxn modelId="{734EC599-7215-4508-8E9D-1804B517896E}" type="presParOf" srcId="{E7708DD3-0CE3-488F-A825-5A6FE4FFBB4A}" destId="{BABF84F1-492B-4B02-8A97-4EE331A33F98}" srcOrd="0" destOrd="0" presId="urn:microsoft.com/office/officeart/2005/8/layout/vList2"/>
    <dgm:cxn modelId="{5EDA4FF0-DFBD-4B7F-9615-E98F1005BC8A}" type="presParOf" srcId="{E7708DD3-0CE3-488F-A825-5A6FE4FFBB4A}" destId="{75B31AEF-93F7-403B-97E6-74EEA44703AC}" srcOrd="1" destOrd="0" presId="urn:microsoft.com/office/officeart/2005/8/layout/vList2"/>
    <dgm:cxn modelId="{7DCB54B4-B7B4-4742-B732-801FC3938E96}" type="presParOf" srcId="{E7708DD3-0CE3-488F-A825-5A6FE4FFBB4A}" destId="{F2C45251-748A-455E-8650-71DD0161B2C0}" srcOrd="2" destOrd="0" presId="urn:microsoft.com/office/officeart/2005/8/layout/vList2"/>
    <dgm:cxn modelId="{FCF3ECD6-BE7A-47EA-A2A7-FA99E4CCF401}" type="presParOf" srcId="{E7708DD3-0CE3-488F-A825-5A6FE4FFBB4A}" destId="{43E5181F-4451-422D-9F61-017E52AC5197}" srcOrd="3" destOrd="0" presId="urn:microsoft.com/office/officeart/2005/8/layout/vList2"/>
    <dgm:cxn modelId="{056A9D0C-EAEE-4DFC-9E9D-685634AA71BF}" type="presParOf" srcId="{E7708DD3-0CE3-488F-A825-5A6FE4FFBB4A}" destId="{3579344B-4BA8-4EF7-9116-02A5DC5166B4}" srcOrd="4" destOrd="0" presId="urn:microsoft.com/office/officeart/2005/8/layout/vList2"/>
    <dgm:cxn modelId="{8AD2B7E7-E2BF-4AD6-9768-2556FAA72EB7}" type="presParOf" srcId="{E7708DD3-0CE3-488F-A825-5A6FE4FFBB4A}" destId="{B129B2C5-3535-4A0E-A755-BE731FB470AE}"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51D06B-3FDF-4AC1-97DD-87F3D192C14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3E99A2-9CA9-442E-907B-0F27D8ECF398}">
      <dgm:prSet/>
      <dgm:spPr>
        <a:solidFill>
          <a:schemeClr val="accent2">
            <a:lumMod val="60000"/>
            <a:lumOff val="40000"/>
          </a:schemeClr>
        </a:solidFill>
      </dgm:spPr>
      <dgm:t>
        <a:bodyPr/>
        <a:lstStyle/>
        <a:p>
          <a:r>
            <a:rPr lang="cs-CZ" dirty="0">
              <a:latin typeface="Century" panose="02040604050505020304" pitchFamily="18" charset="0"/>
            </a:rPr>
            <a:t>Politika a služby zaměstnanosti</a:t>
          </a:r>
          <a:endParaRPr lang="en-US" dirty="0">
            <a:latin typeface="Century" panose="02040604050505020304" pitchFamily="18" charset="0"/>
          </a:endParaRPr>
        </a:p>
      </dgm:t>
    </dgm:pt>
    <dgm:pt modelId="{07CF4786-C230-4ED9-BFE0-4981F92100F7}" type="parTrans" cxnId="{E88964B7-29CE-45F4-8B5F-B71E8E251F89}">
      <dgm:prSet/>
      <dgm:spPr/>
      <dgm:t>
        <a:bodyPr/>
        <a:lstStyle/>
        <a:p>
          <a:endParaRPr lang="en-US"/>
        </a:p>
      </dgm:t>
    </dgm:pt>
    <dgm:pt modelId="{33F89758-1FB6-4DA6-BC02-48606324F147}" type="sibTrans" cxnId="{E88964B7-29CE-45F4-8B5F-B71E8E251F89}">
      <dgm:prSet/>
      <dgm:spPr/>
      <dgm:t>
        <a:bodyPr/>
        <a:lstStyle/>
        <a:p>
          <a:endParaRPr lang="en-US"/>
        </a:p>
      </dgm:t>
    </dgm:pt>
    <dgm:pt modelId="{1D825E6C-571B-42C8-A40F-D0DB2BE93E24}">
      <dgm:prSet/>
      <dgm:spPr>
        <a:solidFill>
          <a:schemeClr val="accent2">
            <a:lumMod val="75000"/>
          </a:schemeClr>
        </a:solidFill>
      </dgm:spPr>
      <dgm:t>
        <a:bodyPr/>
        <a:lstStyle/>
        <a:p>
          <a:r>
            <a:rPr lang="cs-CZ" dirty="0">
              <a:latin typeface="Century" panose="02040604050505020304" pitchFamily="18" charset="0"/>
            </a:rPr>
            <a:t>Základy práva, pracovní a sociální právo</a:t>
          </a:r>
          <a:endParaRPr lang="en-US" dirty="0">
            <a:latin typeface="Century" panose="02040604050505020304" pitchFamily="18" charset="0"/>
          </a:endParaRPr>
        </a:p>
      </dgm:t>
    </dgm:pt>
    <dgm:pt modelId="{24DF95F4-FA7C-46A3-90D6-E16B612C1101}" type="parTrans" cxnId="{B28FDA2E-130C-40A7-871C-F8964A89A3B2}">
      <dgm:prSet/>
      <dgm:spPr/>
      <dgm:t>
        <a:bodyPr/>
        <a:lstStyle/>
        <a:p>
          <a:endParaRPr lang="en-US"/>
        </a:p>
      </dgm:t>
    </dgm:pt>
    <dgm:pt modelId="{7D8C4BFC-A480-4CF1-9E0A-4E0E1017F8D6}" type="sibTrans" cxnId="{B28FDA2E-130C-40A7-871C-F8964A89A3B2}">
      <dgm:prSet/>
      <dgm:spPr/>
      <dgm:t>
        <a:bodyPr/>
        <a:lstStyle/>
        <a:p>
          <a:endParaRPr lang="en-US"/>
        </a:p>
      </dgm:t>
    </dgm:pt>
    <dgm:pt modelId="{1627E906-17B4-4CEE-8880-DFAF83B3B5A8}">
      <dgm:prSet/>
      <dgm:spPr>
        <a:solidFill>
          <a:schemeClr val="bg2">
            <a:lumMod val="60000"/>
            <a:lumOff val="40000"/>
          </a:schemeClr>
        </a:solidFill>
      </dgm:spPr>
      <dgm:t>
        <a:bodyPr/>
        <a:lstStyle/>
        <a:p>
          <a:r>
            <a:rPr lang="cs-CZ" dirty="0">
              <a:latin typeface="Century" panose="02040604050505020304" pitchFamily="18" charset="0"/>
            </a:rPr>
            <a:t>Personální rozvoj a vzdělávání v organizacích</a:t>
          </a:r>
          <a:endParaRPr lang="en-US" dirty="0">
            <a:latin typeface="Century" panose="02040604050505020304" pitchFamily="18" charset="0"/>
          </a:endParaRPr>
        </a:p>
      </dgm:t>
    </dgm:pt>
    <dgm:pt modelId="{E170CD35-B557-4EE1-8E2B-64EC99B31393}" type="parTrans" cxnId="{2A0630EF-4167-4D40-A123-7E0DDF328995}">
      <dgm:prSet/>
      <dgm:spPr/>
      <dgm:t>
        <a:bodyPr/>
        <a:lstStyle/>
        <a:p>
          <a:endParaRPr lang="en-US"/>
        </a:p>
      </dgm:t>
    </dgm:pt>
    <dgm:pt modelId="{0B4FE4A0-A040-4575-9704-63F07220E360}" type="sibTrans" cxnId="{2A0630EF-4167-4D40-A123-7E0DDF328995}">
      <dgm:prSet/>
      <dgm:spPr/>
      <dgm:t>
        <a:bodyPr/>
        <a:lstStyle/>
        <a:p>
          <a:endParaRPr lang="en-US"/>
        </a:p>
      </dgm:t>
    </dgm:pt>
    <dgm:pt modelId="{90C9BFA2-3C1F-4D83-BFC8-73795191D3AE}">
      <dgm:prSet/>
      <dgm:spPr>
        <a:solidFill>
          <a:srgbClr val="00B0F0"/>
        </a:solidFill>
      </dgm:spPr>
      <dgm:t>
        <a:bodyPr/>
        <a:lstStyle/>
        <a:p>
          <a:r>
            <a:rPr lang="cs-CZ" dirty="0">
              <a:latin typeface="Century" panose="02040604050505020304" pitchFamily="18" charset="0"/>
            </a:rPr>
            <a:t>Trénink dovedností pro vedení rozhovorů</a:t>
          </a:r>
          <a:endParaRPr lang="en-US" dirty="0">
            <a:latin typeface="Century" panose="02040604050505020304" pitchFamily="18" charset="0"/>
          </a:endParaRPr>
        </a:p>
      </dgm:t>
    </dgm:pt>
    <dgm:pt modelId="{68F98986-99EB-4937-8F76-7A9AC1DE9ABC}" type="parTrans" cxnId="{A174CD84-852F-4F21-A4FD-3ACC5599D56C}">
      <dgm:prSet/>
      <dgm:spPr/>
      <dgm:t>
        <a:bodyPr/>
        <a:lstStyle/>
        <a:p>
          <a:endParaRPr lang="en-US"/>
        </a:p>
      </dgm:t>
    </dgm:pt>
    <dgm:pt modelId="{93A67743-552C-4D0D-9FBB-4821B91AC06F}" type="sibTrans" cxnId="{A174CD84-852F-4F21-A4FD-3ACC5599D56C}">
      <dgm:prSet/>
      <dgm:spPr/>
      <dgm:t>
        <a:bodyPr/>
        <a:lstStyle/>
        <a:p>
          <a:endParaRPr lang="en-US"/>
        </a:p>
      </dgm:t>
    </dgm:pt>
    <dgm:pt modelId="{88065762-703C-4CE0-9F9A-63FF861073F3}">
      <dgm:prSet/>
      <dgm:spPr>
        <a:solidFill>
          <a:srgbClr val="FFC000"/>
        </a:solidFill>
      </dgm:spPr>
      <dgm:t>
        <a:bodyPr/>
        <a:lstStyle/>
        <a:p>
          <a:r>
            <a:rPr lang="cs-CZ" dirty="0">
              <a:latin typeface="Century" panose="02040604050505020304" pitchFamily="18" charset="0"/>
            </a:rPr>
            <a:t>Management diverzity a </a:t>
          </a:r>
          <a:r>
            <a:rPr lang="cs-CZ" dirty="0" err="1">
              <a:latin typeface="Century" panose="02040604050505020304" pitchFamily="18" charset="0"/>
            </a:rPr>
            <a:t>wellbeing</a:t>
          </a:r>
          <a:r>
            <a:rPr lang="cs-CZ" dirty="0">
              <a:latin typeface="Century" panose="02040604050505020304" pitchFamily="18" charset="0"/>
            </a:rPr>
            <a:t> zaměstnanců</a:t>
          </a:r>
          <a:endParaRPr lang="en-US" dirty="0">
            <a:latin typeface="Century" panose="02040604050505020304" pitchFamily="18" charset="0"/>
          </a:endParaRPr>
        </a:p>
      </dgm:t>
    </dgm:pt>
    <dgm:pt modelId="{E52D001D-554C-4D72-8DBB-A5D1973E460D}" type="parTrans" cxnId="{8122AE27-FA8B-45F3-A32C-81A644ACF00F}">
      <dgm:prSet/>
      <dgm:spPr/>
      <dgm:t>
        <a:bodyPr/>
        <a:lstStyle/>
        <a:p>
          <a:endParaRPr lang="en-US"/>
        </a:p>
      </dgm:t>
    </dgm:pt>
    <dgm:pt modelId="{D0E9C1AB-EF9C-47D3-BDE3-299C80F57D35}" type="sibTrans" cxnId="{8122AE27-FA8B-45F3-A32C-81A644ACF00F}">
      <dgm:prSet/>
      <dgm:spPr/>
      <dgm:t>
        <a:bodyPr/>
        <a:lstStyle/>
        <a:p>
          <a:endParaRPr lang="en-US"/>
        </a:p>
      </dgm:t>
    </dgm:pt>
    <dgm:pt modelId="{35FC948C-0F64-439B-8477-99B48418EBEB}">
      <dgm:prSet/>
      <dgm:spPr>
        <a:solidFill>
          <a:srgbClr val="0070C0"/>
        </a:solidFill>
      </dgm:spPr>
      <dgm:t>
        <a:bodyPr/>
        <a:lstStyle/>
        <a:p>
          <a:r>
            <a:rPr lang="cs-CZ">
              <a:latin typeface="Century" panose="02040604050505020304" pitchFamily="18" charset="0"/>
            </a:rPr>
            <a:t>Psychologie práce</a:t>
          </a:r>
          <a:endParaRPr lang="en-US" dirty="0">
            <a:latin typeface="Century" panose="02040604050505020304" pitchFamily="18" charset="0"/>
          </a:endParaRPr>
        </a:p>
      </dgm:t>
    </dgm:pt>
    <dgm:pt modelId="{FAC37BB4-378E-4172-A0DE-039BA28724F2}" type="parTrans" cxnId="{49A80F64-A9C1-4251-8A54-8C61668B6CE3}">
      <dgm:prSet/>
      <dgm:spPr/>
      <dgm:t>
        <a:bodyPr/>
        <a:lstStyle/>
        <a:p>
          <a:endParaRPr lang="cs-CZ"/>
        </a:p>
      </dgm:t>
    </dgm:pt>
    <dgm:pt modelId="{481CE066-E2E2-490C-A76E-C552E1C31F56}" type="sibTrans" cxnId="{49A80F64-A9C1-4251-8A54-8C61668B6CE3}">
      <dgm:prSet/>
      <dgm:spPr/>
      <dgm:t>
        <a:bodyPr/>
        <a:lstStyle/>
        <a:p>
          <a:endParaRPr lang="cs-CZ"/>
        </a:p>
      </dgm:t>
    </dgm:pt>
    <dgm:pt modelId="{AC973101-DC6C-4605-A02B-48F4E2DD6366}">
      <dgm:prSet/>
      <dgm:spPr>
        <a:solidFill>
          <a:schemeClr val="bg2">
            <a:lumMod val="50000"/>
          </a:schemeClr>
        </a:solidFill>
      </dgm:spPr>
      <dgm:t>
        <a:bodyPr/>
        <a:lstStyle/>
        <a:p>
          <a:r>
            <a:rPr lang="cs-CZ" dirty="0">
              <a:latin typeface="Century" panose="02040604050505020304" pitchFamily="18" charset="0"/>
            </a:rPr>
            <a:t>Základy ekonomie a podniková ekonomie</a:t>
          </a:r>
          <a:endParaRPr lang="en-US" dirty="0">
            <a:latin typeface="Century" panose="02040604050505020304" pitchFamily="18" charset="0"/>
          </a:endParaRPr>
        </a:p>
      </dgm:t>
    </dgm:pt>
    <dgm:pt modelId="{BDBF289D-38A3-4C56-8777-A7218CD77939}" type="sibTrans" cxnId="{F26709AA-C174-401A-B7C1-AA0DB9AB46A2}">
      <dgm:prSet/>
      <dgm:spPr/>
      <dgm:t>
        <a:bodyPr/>
        <a:lstStyle/>
        <a:p>
          <a:endParaRPr lang="en-US"/>
        </a:p>
      </dgm:t>
    </dgm:pt>
    <dgm:pt modelId="{8D21277D-96BA-45F4-99BA-62181F2190BD}" type="parTrans" cxnId="{F26709AA-C174-401A-B7C1-AA0DB9AB46A2}">
      <dgm:prSet/>
      <dgm:spPr/>
      <dgm:t>
        <a:bodyPr/>
        <a:lstStyle/>
        <a:p>
          <a:endParaRPr lang="en-US"/>
        </a:p>
      </dgm:t>
    </dgm:pt>
    <dgm:pt modelId="{32E81A8E-4111-4748-A4B0-ECB67073E8E8}" type="pres">
      <dgm:prSet presAssocID="{5851D06B-3FDF-4AC1-97DD-87F3D192C144}" presName="linear" presStyleCnt="0">
        <dgm:presLayoutVars>
          <dgm:animLvl val="lvl"/>
          <dgm:resizeHandles val="exact"/>
        </dgm:presLayoutVars>
      </dgm:prSet>
      <dgm:spPr/>
    </dgm:pt>
    <dgm:pt modelId="{728ECD85-9470-47E1-8564-AE2C2844514A}" type="pres">
      <dgm:prSet presAssocID="{EF3E99A2-9CA9-442E-907B-0F27D8ECF398}" presName="parentText" presStyleLbl="node1" presStyleIdx="0" presStyleCnt="7" custScaleY="110177" custLinFactY="369024" custLinFactNeighborX="0" custLinFactNeighborY="400000">
        <dgm:presLayoutVars>
          <dgm:chMax val="0"/>
          <dgm:bulletEnabled val="1"/>
        </dgm:presLayoutVars>
      </dgm:prSet>
      <dgm:spPr/>
    </dgm:pt>
    <dgm:pt modelId="{6E3F3E5F-24B0-47F6-8185-18DF7D12409F}" type="pres">
      <dgm:prSet presAssocID="{33F89758-1FB6-4DA6-BC02-48606324F147}" presName="spacer" presStyleCnt="0"/>
      <dgm:spPr/>
    </dgm:pt>
    <dgm:pt modelId="{2F08F57D-79BC-4B42-8F06-B1395F764150}" type="pres">
      <dgm:prSet presAssocID="{1D825E6C-571B-42C8-A40F-D0DB2BE93E24}" presName="parentText" presStyleLbl="node1" presStyleIdx="1" presStyleCnt="7" custLinFactY="363083" custLinFactNeighborX="0" custLinFactNeighborY="400000">
        <dgm:presLayoutVars>
          <dgm:chMax val="0"/>
          <dgm:bulletEnabled val="1"/>
        </dgm:presLayoutVars>
      </dgm:prSet>
      <dgm:spPr/>
    </dgm:pt>
    <dgm:pt modelId="{946D0AD0-E290-493B-AE66-5C9C700C8184}" type="pres">
      <dgm:prSet presAssocID="{7D8C4BFC-A480-4CF1-9E0A-4E0E1017F8D6}" presName="spacer" presStyleCnt="0"/>
      <dgm:spPr/>
    </dgm:pt>
    <dgm:pt modelId="{7ED92273-1DD0-472C-A1EE-96A61B08564A}" type="pres">
      <dgm:prSet presAssocID="{1627E906-17B4-4CEE-8880-DFAF83B3B5A8}" presName="parentText" presStyleLbl="node1" presStyleIdx="2" presStyleCnt="7" custLinFactY="64407" custLinFactNeighborX="0" custLinFactNeighborY="100000">
        <dgm:presLayoutVars>
          <dgm:chMax val="0"/>
          <dgm:bulletEnabled val="1"/>
        </dgm:presLayoutVars>
      </dgm:prSet>
      <dgm:spPr/>
    </dgm:pt>
    <dgm:pt modelId="{755F537E-6C10-4E48-8EA1-E1E71A13BCC2}" type="pres">
      <dgm:prSet presAssocID="{0B4FE4A0-A040-4575-9704-63F07220E360}" presName="spacer" presStyleCnt="0"/>
      <dgm:spPr/>
    </dgm:pt>
    <dgm:pt modelId="{ADC6AA4C-E318-4115-B54B-64A290D6250C}" type="pres">
      <dgm:prSet presAssocID="{90C9BFA2-3C1F-4D83-BFC8-73795191D3AE}" presName="parentText" presStyleLbl="node1" presStyleIdx="3" presStyleCnt="7" custLinFactY="-206416" custLinFactNeighborX="0" custLinFactNeighborY="-300000">
        <dgm:presLayoutVars>
          <dgm:chMax val="0"/>
          <dgm:bulletEnabled val="1"/>
        </dgm:presLayoutVars>
      </dgm:prSet>
      <dgm:spPr/>
    </dgm:pt>
    <dgm:pt modelId="{482ABC27-1D29-4C04-B8BA-AC8478E2ED32}" type="pres">
      <dgm:prSet presAssocID="{93A67743-552C-4D0D-9FBB-4821B91AC06F}" presName="spacer" presStyleCnt="0"/>
      <dgm:spPr/>
    </dgm:pt>
    <dgm:pt modelId="{1BB6F12C-70AD-4ABF-9989-47493752D0FC}" type="pres">
      <dgm:prSet presAssocID="{88065762-703C-4CE0-9F9A-63FF861073F3}" presName="parentText" presStyleLbl="node1" presStyleIdx="4" presStyleCnt="7" custLinFactY="-216276" custLinFactNeighborX="0" custLinFactNeighborY="-300000">
        <dgm:presLayoutVars>
          <dgm:chMax val="0"/>
          <dgm:bulletEnabled val="1"/>
        </dgm:presLayoutVars>
      </dgm:prSet>
      <dgm:spPr/>
    </dgm:pt>
    <dgm:pt modelId="{B4CA8003-5057-46C2-9BE9-AF698EE323D2}" type="pres">
      <dgm:prSet presAssocID="{D0E9C1AB-EF9C-47D3-BDE3-299C80F57D35}" presName="spacer" presStyleCnt="0"/>
      <dgm:spPr/>
    </dgm:pt>
    <dgm:pt modelId="{F9044CAE-34B2-4494-95C1-C5CE83F88216}" type="pres">
      <dgm:prSet presAssocID="{AC973101-DC6C-4605-A02B-48F4E2DD6366}" presName="parentText" presStyleLbl="node1" presStyleIdx="5" presStyleCnt="7" custLinFactY="54505" custLinFactNeighborX="0" custLinFactNeighborY="100000">
        <dgm:presLayoutVars>
          <dgm:chMax val="0"/>
          <dgm:bulletEnabled val="1"/>
        </dgm:presLayoutVars>
      </dgm:prSet>
      <dgm:spPr/>
    </dgm:pt>
    <dgm:pt modelId="{51795820-EED2-438F-816D-91F9328A06EE}" type="pres">
      <dgm:prSet presAssocID="{BDBF289D-38A3-4C56-8777-A7218CD77939}" presName="spacer" presStyleCnt="0"/>
      <dgm:spPr/>
    </dgm:pt>
    <dgm:pt modelId="{122F6911-0C77-4E7C-8611-89211D1337AC}" type="pres">
      <dgm:prSet presAssocID="{35FC948C-0F64-439B-8477-99B48418EBEB}" presName="parentText" presStyleLbl="node1" presStyleIdx="6" presStyleCnt="7" custLinFactY="-602894" custLinFactNeighborX="0" custLinFactNeighborY="-700000">
        <dgm:presLayoutVars>
          <dgm:chMax val="0"/>
          <dgm:bulletEnabled val="1"/>
        </dgm:presLayoutVars>
      </dgm:prSet>
      <dgm:spPr/>
    </dgm:pt>
  </dgm:ptLst>
  <dgm:cxnLst>
    <dgm:cxn modelId="{CE4F4A08-D63C-4640-88E9-326CA20A3725}" type="presOf" srcId="{5851D06B-3FDF-4AC1-97DD-87F3D192C144}" destId="{32E81A8E-4111-4748-A4B0-ECB67073E8E8}" srcOrd="0" destOrd="0" presId="urn:microsoft.com/office/officeart/2005/8/layout/vList2"/>
    <dgm:cxn modelId="{FA1F5111-0790-492F-9D73-93720E305BFF}" type="presOf" srcId="{1627E906-17B4-4CEE-8880-DFAF83B3B5A8}" destId="{7ED92273-1DD0-472C-A1EE-96A61B08564A}" srcOrd="0" destOrd="0" presId="urn:microsoft.com/office/officeart/2005/8/layout/vList2"/>
    <dgm:cxn modelId="{E0347E1B-5540-4865-BD05-0216F2028951}" type="presOf" srcId="{1D825E6C-571B-42C8-A40F-D0DB2BE93E24}" destId="{2F08F57D-79BC-4B42-8F06-B1395F764150}" srcOrd="0" destOrd="0" presId="urn:microsoft.com/office/officeart/2005/8/layout/vList2"/>
    <dgm:cxn modelId="{8122AE27-FA8B-45F3-A32C-81A644ACF00F}" srcId="{5851D06B-3FDF-4AC1-97DD-87F3D192C144}" destId="{88065762-703C-4CE0-9F9A-63FF861073F3}" srcOrd="4" destOrd="0" parTransId="{E52D001D-554C-4D72-8DBB-A5D1973E460D}" sibTransId="{D0E9C1AB-EF9C-47D3-BDE3-299C80F57D35}"/>
    <dgm:cxn modelId="{B28FDA2E-130C-40A7-871C-F8964A89A3B2}" srcId="{5851D06B-3FDF-4AC1-97DD-87F3D192C144}" destId="{1D825E6C-571B-42C8-A40F-D0DB2BE93E24}" srcOrd="1" destOrd="0" parTransId="{24DF95F4-FA7C-46A3-90D6-E16B612C1101}" sibTransId="{7D8C4BFC-A480-4CF1-9E0A-4E0E1017F8D6}"/>
    <dgm:cxn modelId="{F1CBCF30-618F-4A07-B84B-C657EFDF3243}" type="presOf" srcId="{90C9BFA2-3C1F-4D83-BFC8-73795191D3AE}" destId="{ADC6AA4C-E318-4115-B54B-64A290D6250C}" srcOrd="0" destOrd="0" presId="urn:microsoft.com/office/officeart/2005/8/layout/vList2"/>
    <dgm:cxn modelId="{70659C3F-A975-4267-86FE-09F987717DEF}" type="presOf" srcId="{EF3E99A2-9CA9-442E-907B-0F27D8ECF398}" destId="{728ECD85-9470-47E1-8564-AE2C2844514A}" srcOrd="0" destOrd="0" presId="urn:microsoft.com/office/officeart/2005/8/layout/vList2"/>
    <dgm:cxn modelId="{F1C2B55F-CD06-4E76-864A-969A6BC6A1EC}" type="presOf" srcId="{88065762-703C-4CE0-9F9A-63FF861073F3}" destId="{1BB6F12C-70AD-4ABF-9989-47493752D0FC}" srcOrd="0" destOrd="0" presId="urn:microsoft.com/office/officeart/2005/8/layout/vList2"/>
    <dgm:cxn modelId="{49A80F64-A9C1-4251-8A54-8C61668B6CE3}" srcId="{5851D06B-3FDF-4AC1-97DD-87F3D192C144}" destId="{35FC948C-0F64-439B-8477-99B48418EBEB}" srcOrd="6" destOrd="0" parTransId="{FAC37BB4-378E-4172-A0DE-039BA28724F2}" sibTransId="{481CE066-E2E2-490C-A76E-C552E1C31F56}"/>
    <dgm:cxn modelId="{A174CD84-852F-4F21-A4FD-3ACC5599D56C}" srcId="{5851D06B-3FDF-4AC1-97DD-87F3D192C144}" destId="{90C9BFA2-3C1F-4D83-BFC8-73795191D3AE}" srcOrd="3" destOrd="0" parTransId="{68F98986-99EB-4937-8F76-7A9AC1DE9ABC}" sibTransId="{93A67743-552C-4D0D-9FBB-4821B91AC06F}"/>
    <dgm:cxn modelId="{D623198F-85DF-40C1-B8FE-BFF96F3AC9B1}" type="presOf" srcId="{35FC948C-0F64-439B-8477-99B48418EBEB}" destId="{122F6911-0C77-4E7C-8611-89211D1337AC}" srcOrd="0" destOrd="0" presId="urn:microsoft.com/office/officeart/2005/8/layout/vList2"/>
    <dgm:cxn modelId="{F26709AA-C174-401A-B7C1-AA0DB9AB46A2}" srcId="{5851D06B-3FDF-4AC1-97DD-87F3D192C144}" destId="{AC973101-DC6C-4605-A02B-48F4E2DD6366}" srcOrd="5" destOrd="0" parTransId="{8D21277D-96BA-45F4-99BA-62181F2190BD}" sibTransId="{BDBF289D-38A3-4C56-8777-A7218CD77939}"/>
    <dgm:cxn modelId="{E88964B7-29CE-45F4-8B5F-B71E8E251F89}" srcId="{5851D06B-3FDF-4AC1-97DD-87F3D192C144}" destId="{EF3E99A2-9CA9-442E-907B-0F27D8ECF398}" srcOrd="0" destOrd="0" parTransId="{07CF4786-C230-4ED9-BFE0-4981F92100F7}" sibTransId="{33F89758-1FB6-4DA6-BC02-48606324F147}"/>
    <dgm:cxn modelId="{C52390E6-5073-47A5-A4BB-8240687B070F}" type="presOf" srcId="{AC973101-DC6C-4605-A02B-48F4E2DD6366}" destId="{F9044CAE-34B2-4494-95C1-C5CE83F88216}" srcOrd="0" destOrd="0" presId="urn:microsoft.com/office/officeart/2005/8/layout/vList2"/>
    <dgm:cxn modelId="{2A0630EF-4167-4D40-A123-7E0DDF328995}" srcId="{5851D06B-3FDF-4AC1-97DD-87F3D192C144}" destId="{1627E906-17B4-4CEE-8880-DFAF83B3B5A8}" srcOrd="2" destOrd="0" parTransId="{E170CD35-B557-4EE1-8E2B-64EC99B31393}" sibTransId="{0B4FE4A0-A040-4575-9704-63F07220E360}"/>
    <dgm:cxn modelId="{B92947D2-E0E8-4358-B6D9-6F246C1B6D9C}" type="presParOf" srcId="{32E81A8E-4111-4748-A4B0-ECB67073E8E8}" destId="{728ECD85-9470-47E1-8564-AE2C2844514A}" srcOrd="0" destOrd="0" presId="urn:microsoft.com/office/officeart/2005/8/layout/vList2"/>
    <dgm:cxn modelId="{7DDE5AED-5C9A-45EA-BE22-D6501ED448A3}" type="presParOf" srcId="{32E81A8E-4111-4748-A4B0-ECB67073E8E8}" destId="{6E3F3E5F-24B0-47F6-8185-18DF7D12409F}" srcOrd="1" destOrd="0" presId="urn:microsoft.com/office/officeart/2005/8/layout/vList2"/>
    <dgm:cxn modelId="{C54E87FE-9C4A-41CD-9425-56E535D2E219}" type="presParOf" srcId="{32E81A8E-4111-4748-A4B0-ECB67073E8E8}" destId="{2F08F57D-79BC-4B42-8F06-B1395F764150}" srcOrd="2" destOrd="0" presId="urn:microsoft.com/office/officeart/2005/8/layout/vList2"/>
    <dgm:cxn modelId="{6709A9B0-92C4-4932-A64A-2DB2C779B72D}" type="presParOf" srcId="{32E81A8E-4111-4748-A4B0-ECB67073E8E8}" destId="{946D0AD0-E290-493B-AE66-5C9C700C8184}" srcOrd="3" destOrd="0" presId="urn:microsoft.com/office/officeart/2005/8/layout/vList2"/>
    <dgm:cxn modelId="{6DE5BD70-A3B7-4420-8225-73535E08E896}" type="presParOf" srcId="{32E81A8E-4111-4748-A4B0-ECB67073E8E8}" destId="{7ED92273-1DD0-472C-A1EE-96A61B08564A}" srcOrd="4" destOrd="0" presId="urn:microsoft.com/office/officeart/2005/8/layout/vList2"/>
    <dgm:cxn modelId="{ECE60957-ED36-4E7B-B4B2-BC6BE61D9D44}" type="presParOf" srcId="{32E81A8E-4111-4748-A4B0-ECB67073E8E8}" destId="{755F537E-6C10-4E48-8EA1-E1E71A13BCC2}" srcOrd="5" destOrd="0" presId="urn:microsoft.com/office/officeart/2005/8/layout/vList2"/>
    <dgm:cxn modelId="{E9A3F037-2329-43A7-8E14-E64FFABFD0BB}" type="presParOf" srcId="{32E81A8E-4111-4748-A4B0-ECB67073E8E8}" destId="{ADC6AA4C-E318-4115-B54B-64A290D6250C}" srcOrd="6" destOrd="0" presId="urn:microsoft.com/office/officeart/2005/8/layout/vList2"/>
    <dgm:cxn modelId="{4D44495C-D2FE-40FD-8D9C-C74B18AA3ED6}" type="presParOf" srcId="{32E81A8E-4111-4748-A4B0-ECB67073E8E8}" destId="{482ABC27-1D29-4C04-B8BA-AC8478E2ED32}" srcOrd="7" destOrd="0" presId="urn:microsoft.com/office/officeart/2005/8/layout/vList2"/>
    <dgm:cxn modelId="{E71C971B-E984-42C3-B40A-89D6D157418D}" type="presParOf" srcId="{32E81A8E-4111-4748-A4B0-ECB67073E8E8}" destId="{1BB6F12C-70AD-4ABF-9989-47493752D0FC}" srcOrd="8" destOrd="0" presId="urn:microsoft.com/office/officeart/2005/8/layout/vList2"/>
    <dgm:cxn modelId="{DE063C53-E5D1-4ADB-8E0D-D087D0AA4435}" type="presParOf" srcId="{32E81A8E-4111-4748-A4B0-ECB67073E8E8}" destId="{B4CA8003-5057-46C2-9BE9-AF698EE323D2}" srcOrd="9" destOrd="0" presId="urn:microsoft.com/office/officeart/2005/8/layout/vList2"/>
    <dgm:cxn modelId="{F395E1BE-24EB-43FF-9E88-53651BD9F1F3}" type="presParOf" srcId="{32E81A8E-4111-4748-A4B0-ECB67073E8E8}" destId="{F9044CAE-34B2-4494-95C1-C5CE83F88216}" srcOrd="10" destOrd="0" presId="urn:microsoft.com/office/officeart/2005/8/layout/vList2"/>
    <dgm:cxn modelId="{3EFE88E8-3AE5-4A14-9B90-2CFE33535804}" type="presParOf" srcId="{32E81A8E-4111-4748-A4B0-ECB67073E8E8}" destId="{51795820-EED2-438F-816D-91F9328A06EE}" srcOrd="11" destOrd="0" presId="urn:microsoft.com/office/officeart/2005/8/layout/vList2"/>
    <dgm:cxn modelId="{B774480C-2126-4351-ABDA-6B85EF7A01F7}" type="presParOf" srcId="{32E81A8E-4111-4748-A4B0-ECB67073E8E8}" destId="{122F6911-0C77-4E7C-8611-89211D1337AC}"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2651F3-B281-4516-A82B-94676535DD2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F14C662-6F82-49C9-9EFC-7298A8D925B3}">
      <dgm:prSet custT="1"/>
      <dgm:spPr/>
      <dgm:t>
        <a:bodyPr/>
        <a:lstStyle/>
        <a:p>
          <a:r>
            <a:rPr lang="cs-CZ" sz="2400" b="1">
              <a:latin typeface="Century" panose="02040604050505020304" pitchFamily="18" charset="0"/>
            </a:rPr>
            <a:t>Jednooborové studium:</a:t>
          </a:r>
          <a:endParaRPr lang="en-US" sz="2400" dirty="0">
            <a:latin typeface="Century" panose="02040604050505020304" pitchFamily="18" charset="0"/>
          </a:endParaRPr>
        </a:p>
      </dgm:t>
    </dgm:pt>
    <dgm:pt modelId="{F030FA94-6C47-4A20-A1E2-6D3ECFB2A289}" type="parTrans" cxnId="{60297177-481F-4C93-A6A0-F6189B99492B}">
      <dgm:prSet/>
      <dgm:spPr/>
      <dgm:t>
        <a:bodyPr/>
        <a:lstStyle/>
        <a:p>
          <a:endParaRPr lang="en-US"/>
        </a:p>
      </dgm:t>
    </dgm:pt>
    <dgm:pt modelId="{703885A1-131B-41D4-B500-548467D86D07}" type="sibTrans" cxnId="{60297177-481F-4C93-A6A0-F6189B99492B}">
      <dgm:prSet/>
      <dgm:spPr/>
      <dgm:t>
        <a:bodyPr/>
        <a:lstStyle/>
        <a:p>
          <a:endParaRPr lang="en-US"/>
        </a:p>
      </dgm:t>
    </dgm:pt>
    <dgm:pt modelId="{87C202AB-71C6-445B-983A-5D33B6CD05CE}">
      <dgm:prSet custT="1"/>
      <dgm:spPr/>
      <dgm:t>
        <a:bodyPr/>
        <a:lstStyle/>
        <a:p>
          <a:r>
            <a:rPr lang="cs-CZ" sz="2000" b="0">
              <a:latin typeface="Century" panose="02040604050505020304" pitchFamily="18" charset="0"/>
            </a:rPr>
            <a:t>Prezenční</a:t>
          </a:r>
          <a:endParaRPr lang="en-US" sz="2000" b="0" dirty="0">
            <a:latin typeface="Century" panose="02040604050505020304" pitchFamily="18" charset="0"/>
          </a:endParaRPr>
        </a:p>
      </dgm:t>
    </dgm:pt>
    <dgm:pt modelId="{CDC52803-A04E-450B-BBD1-8DC0E66B9F2E}" type="parTrans" cxnId="{5C698478-B749-4275-9FC7-8DF81FD82689}">
      <dgm:prSet/>
      <dgm:spPr/>
      <dgm:t>
        <a:bodyPr/>
        <a:lstStyle/>
        <a:p>
          <a:endParaRPr lang="en-US"/>
        </a:p>
      </dgm:t>
    </dgm:pt>
    <dgm:pt modelId="{490DBBB2-CD6A-4875-A149-367011868B04}" type="sibTrans" cxnId="{5C698478-B749-4275-9FC7-8DF81FD82689}">
      <dgm:prSet/>
      <dgm:spPr/>
      <dgm:t>
        <a:bodyPr/>
        <a:lstStyle/>
        <a:p>
          <a:endParaRPr lang="en-US"/>
        </a:p>
      </dgm:t>
    </dgm:pt>
    <dgm:pt modelId="{AF5EB2AC-F24E-4AC0-9BD8-DC3C63CD76DA}">
      <dgm:prSet custT="1"/>
      <dgm:spPr/>
      <dgm:t>
        <a:bodyPr/>
        <a:lstStyle/>
        <a:p>
          <a:r>
            <a:rPr lang="cs-CZ" sz="2000" b="0">
              <a:latin typeface="Century" panose="02040604050505020304" pitchFamily="18" charset="0"/>
            </a:rPr>
            <a:t>Kombinované</a:t>
          </a:r>
          <a:endParaRPr lang="en-US" sz="2000" b="0" dirty="0">
            <a:latin typeface="Century" panose="02040604050505020304" pitchFamily="18" charset="0"/>
          </a:endParaRPr>
        </a:p>
      </dgm:t>
    </dgm:pt>
    <dgm:pt modelId="{E2F6EF45-1CC6-4CD4-B74A-BE5BEB8AF135}" type="parTrans" cxnId="{DB2C152A-E53D-46B4-81F2-39DD5479C304}">
      <dgm:prSet/>
      <dgm:spPr/>
      <dgm:t>
        <a:bodyPr/>
        <a:lstStyle/>
        <a:p>
          <a:endParaRPr lang="en-US"/>
        </a:p>
      </dgm:t>
    </dgm:pt>
    <dgm:pt modelId="{A3C42088-5474-484B-9B77-CD4FD64FD761}" type="sibTrans" cxnId="{DB2C152A-E53D-46B4-81F2-39DD5479C304}">
      <dgm:prSet/>
      <dgm:spPr/>
      <dgm:t>
        <a:bodyPr/>
        <a:lstStyle/>
        <a:p>
          <a:endParaRPr lang="en-US"/>
        </a:p>
      </dgm:t>
    </dgm:pt>
    <dgm:pt modelId="{C56CB29F-A344-49A9-9419-FB846A76662C}">
      <dgm:prSet custT="1"/>
      <dgm:spPr>
        <a:solidFill>
          <a:srgbClr val="00B050"/>
        </a:solidFill>
      </dgm:spPr>
      <dgm:t>
        <a:bodyPr/>
        <a:lstStyle/>
        <a:p>
          <a:r>
            <a:rPr lang="cs-CZ" sz="2400" b="1" dirty="0">
              <a:latin typeface="Century" panose="02040604050505020304" pitchFamily="18" charset="0"/>
            </a:rPr>
            <a:t>Přijímací zkoušky: </a:t>
          </a:r>
          <a:endParaRPr lang="en-US" sz="2400" dirty="0">
            <a:latin typeface="Century" panose="02040604050505020304" pitchFamily="18" charset="0"/>
          </a:endParaRPr>
        </a:p>
      </dgm:t>
    </dgm:pt>
    <dgm:pt modelId="{E3DF140B-4559-4DB7-AD78-A533922D0712}" type="parTrans" cxnId="{27C3F6EB-3B7E-4EDA-9AB5-00A2C4172638}">
      <dgm:prSet/>
      <dgm:spPr/>
      <dgm:t>
        <a:bodyPr/>
        <a:lstStyle/>
        <a:p>
          <a:endParaRPr lang="en-US"/>
        </a:p>
      </dgm:t>
    </dgm:pt>
    <dgm:pt modelId="{862D6022-3C7A-42BA-9EEE-80FE906C45D8}" type="sibTrans" cxnId="{27C3F6EB-3B7E-4EDA-9AB5-00A2C4172638}">
      <dgm:prSet/>
      <dgm:spPr/>
      <dgm:t>
        <a:bodyPr/>
        <a:lstStyle/>
        <a:p>
          <a:endParaRPr lang="en-US"/>
        </a:p>
      </dgm:t>
    </dgm:pt>
    <dgm:pt modelId="{3C3384E6-1A85-443E-895C-7256F5B645D0}">
      <dgm:prSet custT="1"/>
      <dgm:spPr/>
      <dgm:t>
        <a:bodyPr/>
        <a:lstStyle/>
        <a:p>
          <a:r>
            <a:rPr lang="cs-CZ" sz="2000" dirty="0">
              <a:latin typeface="Century" panose="02040604050505020304" pitchFamily="18" charset="0"/>
            </a:rPr>
            <a:t>Bakalářská práce</a:t>
          </a:r>
          <a:endParaRPr lang="en-US" sz="2000" dirty="0">
            <a:latin typeface="Century" panose="02040604050505020304" pitchFamily="18" charset="0"/>
          </a:endParaRPr>
        </a:p>
      </dgm:t>
    </dgm:pt>
    <dgm:pt modelId="{961B26D7-964F-40C8-8594-BC979A6EDC57}" type="parTrans" cxnId="{09F93E61-4230-455C-8C4F-B625634905F8}">
      <dgm:prSet/>
      <dgm:spPr/>
      <dgm:t>
        <a:bodyPr/>
        <a:lstStyle/>
        <a:p>
          <a:endParaRPr lang="en-US"/>
        </a:p>
      </dgm:t>
    </dgm:pt>
    <dgm:pt modelId="{04A2C853-B5F0-42F0-BC2C-D8359E9F740D}" type="sibTrans" cxnId="{09F93E61-4230-455C-8C4F-B625634905F8}">
      <dgm:prSet/>
      <dgm:spPr/>
      <dgm:t>
        <a:bodyPr/>
        <a:lstStyle/>
        <a:p>
          <a:endParaRPr lang="en-US"/>
        </a:p>
      </dgm:t>
    </dgm:pt>
    <dgm:pt modelId="{792C1482-D1E4-4EA3-8E4C-F116619EAD31}">
      <dgm:prSet custT="1"/>
      <dgm:spPr/>
      <dgm:t>
        <a:bodyPr/>
        <a:lstStyle/>
        <a:p>
          <a:r>
            <a:rPr lang="cs-CZ" sz="2000" dirty="0">
              <a:latin typeface="Century" panose="02040604050505020304" pitchFamily="18" charset="0"/>
            </a:rPr>
            <a:t>Strukturovaný životopis </a:t>
          </a:r>
          <a:r>
            <a:rPr lang="cs-CZ" sz="2000" b="1" dirty="0">
              <a:latin typeface="Century" panose="02040604050505020304" pitchFamily="18" charset="0"/>
            </a:rPr>
            <a:t>(předměty + praxe!!!)</a:t>
          </a:r>
          <a:endParaRPr lang="en-US" sz="2000" b="1" dirty="0">
            <a:latin typeface="Century" panose="02040604050505020304" pitchFamily="18" charset="0"/>
          </a:endParaRPr>
        </a:p>
      </dgm:t>
    </dgm:pt>
    <dgm:pt modelId="{CA621C71-55EF-4F23-A377-856DF44B17EC}" type="parTrans" cxnId="{C150C0B6-C043-48DB-A2D1-324E3AF87078}">
      <dgm:prSet/>
      <dgm:spPr/>
      <dgm:t>
        <a:bodyPr/>
        <a:lstStyle/>
        <a:p>
          <a:endParaRPr lang="en-US"/>
        </a:p>
      </dgm:t>
    </dgm:pt>
    <dgm:pt modelId="{28ECB015-552C-4298-BB5A-C39C429DC95E}" type="sibTrans" cxnId="{C150C0B6-C043-48DB-A2D1-324E3AF87078}">
      <dgm:prSet/>
      <dgm:spPr/>
      <dgm:t>
        <a:bodyPr/>
        <a:lstStyle/>
        <a:p>
          <a:endParaRPr lang="en-US"/>
        </a:p>
      </dgm:t>
    </dgm:pt>
    <dgm:pt modelId="{5F99DE79-2169-4D37-9369-B8B0BB30479D}">
      <dgm:prSet custT="1"/>
      <dgm:spPr/>
      <dgm:t>
        <a:bodyPr/>
        <a:lstStyle/>
        <a:p>
          <a:r>
            <a:rPr lang="cs-CZ" sz="2400" b="1" dirty="0">
              <a:latin typeface="Century" panose="02040604050505020304" pitchFamily="18" charset="0"/>
            </a:rPr>
            <a:t>Studium:</a:t>
          </a:r>
          <a:r>
            <a:rPr lang="cs-CZ" sz="2400" dirty="0">
              <a:latin typeface="Century" panose="02040604050505020304" pitchFamily="18" charset="0"/>
            </a:rPr>
            <a:t> </a:t>
          </a:r>
          <a:endParaRPr lang="en-US" sz="2400" dirty="0">
            <a:latin typeface="Century" panose="02040604050505020304" pitchFamily="18" charset="0"/>
          </a:endParaRPr>
        </a:p>
      </dgm:t>
    </dgm:pt>
    <dgm:pt modelId="{B3376AED-6431-477B-8E7C-676C797E9FEC}" type="parTrans" cxnId="{0F9C18FB-C3E4-4B6A-A6E2-341860E7E7A4}">
      <dgm:prSet/>
      <dgm:spPr/>
      <dgm:t>
        <a:bodyPr/>
        <a:lstStyle/>
        <a:p>
          <a:endParaRPr lang="en-US"/>
        </a:p>
      </dgm:t>
    </dgm:pt>
    <dgm:pt modelId="{AF8D2AA1-CA74-4A5E-A349-203034455595}" type="sibTrans" cxnId="{0F9C18FB-C3E4-4B6A-A6E2-341860E7E7A4}">
      <dgm:prSet/>
      <dgm:spPr/>
      <dgm:t>
        <a:bodyPr/>
        <a:lstStyle/>
        <a:p>
          <a:endParaRPr lang="en-US"/>
        </a:p>
      </dgm:t>
    </dgm:pt>
    <dgm:pt modelId="{DE11A42D-A997-4DC3-9BC2-014B0DF9A641}">
      <dgm:prSet custT="1"/>
      <dgm:spPr/>
      <dgm:t>
        <a:bodyPr/>
        <a:lstStyle/>
        <a:p>
          <a:r>
            <a:rPr lang="cs-CZ" sz="2000" dirty="0">
              <a:latin typeface="Century" panose="02040604050505020304" pitchFamily="18" charset="0"/>
            </a:rPr>
            <a:t>120 kreditů (povinné předměty, povinně volitelné předměty, předměty k tvorbě diplomové práce, 4 ECTS za předměty v angličtině)</a:t>
          </a:r>
          <a:endParaRPr lang="en-US" sz="2000" dirty="0">
            <a:latin typeface="Century" panose="02040604050505020304" pitchFamily="18" charset="0"/>
          </a:endParaRPr>
        </a:p>
      </dgm:t>
    </dgm:pt>
    <dgm:pt modelId="{B4F8596E-F263-459F-AA54-AC77CAA888E9}" type="parTrans" cxnId="{E46235F0-FB75-44F7-9248-8625081E419C}">
      <dgm:prSet/>
      <dgm:spPr/>
      <dgm:t>
        <a:bodyPr/>
        <a:lstStyle/>
        <a:p>
          <a:endParaRPr lang="en-US"/>
        </a:p>
      </dgm:t>
    </dgm:pt>
    <dgm:pt modelId="{8F2DC458-8A43-47AD-B05F-EF1C8535AC80}" type="sibTrans" cxnId="{E46235F0-FB75-44F7-9248-8625081E419C}">
      <dgm:prSet/>
      <dgm:spPr/>
      <dgm:t>
        <a:bodyPr/>
        <a:lstStyle/>
        <a:p>
          <a:endParaRPr lang="en-US"/>
        </a:p>
      </dgm:t>
    </dgm:pt>
    <dgm:pt modelId="{5C153B40-5057-4725-97D8-1B06ED7FAD7B}">
      <dgm:prSet custT="1"/>
      <dgm:spPr/>
      <dgm:t>
        <a:bodyPr/>
        <a:lstStyle/>
        <a:p>
          <a:r>
            <a:rPr lang="cs-CZ" sz="2000" dirty="0">
              <a:latin typeface="Century" panose="02040604050505020304" pitchFamily="18" charset="0"/>
            </a:rPr>
            <a:t>Prezenční studium: min. 1 předmět v angličtině, jazyková kompetence  na úrovni C1</a:t>
          </a:r>
          <a:endParaRPr lang="en-US" sz="2000" dirty="0">
            <a:latin typeface="Century" panose="02040604050505020304" pitchFamily="18" charset="0"/>
          </a:endParaRPr>
        </a:p>
      </dgm:t>
    </dgm:pt>
    <dgm:pt modelId="{EE4E9CC3-85E2-4416-A787-3C825B765652}" type="parTrans" cxnId="{6C9DA9B3-5C22-47B6-99A9-288CCB73DB21}">
      <dgm:prSet/>
      <dgm:spPr/>
      <dgm:t>
        <a:bodyPr/>
        <a:lstStyle/>
        <a:p>
          <a:endParaRPr lang="en-US"/>
        </a:p>
      </dgm:t>
    </dgm:pt>
    <dgm:pt modelId="{C1A641AA-A32D-4C90-8580-B81D696D8677}" type="sibTrans" cxnId="{6C9DA9B3-5C22-47B6-99A9-288CCB73DB21}">
      <dgm:prSet/>
      <dgm:spPr/>
      <dgm:t>
        <a:bodyPr/>
        <a:lstStyle/>
        <a:p>
          <a:endParaRPr lang="en-US"/>
        </a:p>
      </dgm:t>
    </dgm:pt>
    <dgm:pt modelId="{BB5B1C6E-A215-4971-ABD5-D7C6280FE4D5}">
      <dgm:prSet custT="1"/>
      <dgm:spPr/>
      <dgm:t>
        <a:bodyPr/>
        <a:lstStyle/>
        <a:p>
          <a:r>
            <a:rPr lang="cs-CZ" sz="2000" dirty="0">
              <a:latin typeface="Century" panose="02040604050505020304" pitchFamily="18" charset="0"/>
            </a:rPr>
            <a:t>Kombinované studium: jazyková kompetence na úrovni B2</a:t>
          </a:r>
          <a:endParaRPr lang="en-US" sz="2000" dirty="0">
            <a:latin typeface="Century" panose="02040604050505020304" pitchFamily="18" charset="0"/>
          </a:endParaRPr>
        </a:p>
      </dgm:t>
    </dgm:pt>
    <dgm:pt modelId="{8DD12239-D620-41A4-9B6E-099B4516CFC6}" type="parTrans" cxnId="{37B99AD0-1B9D-4173-BCCE-0B61FE182FE4}">
      <dgm:prSet/>
      <dgm:spPr/>
      <dgm:t>
        <a:bodyPr/>
        <a:lstStyle/>
        <a:p>
          <a:endParaRPr lang="cs-CZ"/>
        </a:p>
      </dgm:t>
    </dgm:pt>
    <dgm:pt modelId="{21E7C4C3-CA5A-47F2-A081-B5D77F8AD818}" type="sibTrans" cxnId="{37B99AD0-1B9D-4173-BCCE-0B61FE182FE4}">
      <dgm:prSet/>
      <dgm:spPr/>
      <dgm:t>
        <a:bodyPr/>
        <a:lstStyle/>
        <a:p>
          <a:endParaRPr lang="cs-CZ"/>
        </a:p>
      </dgm:t>
    </dgm:pt>
    <dgm:pt modelId="{E7708DD3-0CE3-488F-A825-5A6FE4FFBB4A}" type="pres">
      <dgm:prSet presAssocID="{622651F3-B281-4516-A82B-94676535DD28}" presName="linear" presStyleCnt="0">
        <dgm:presLayoutVars>
          <dgm:animLvl val="lvl"/>
          <dgm:resizeHandles val="exact"/>
        </dgm:presLayoutVars>
      </dgm:prSet>
      <dgm:spPr/>
    </dgm:pt>
    <dgm:pt modelId="{BABF84F1-492B-4B02-8A97-4EE331A33F98}" type="pres">
      <dgm:prSet presAssocID="{CF14C662-6F82-49C9-9EFC-7298A8D925B3}" presName="parentText" presStyleLbl="node1" presStyleIdx="0" presStyleCnt="3">
        <dgm:presLayoutVars>
          <dgm:chMax val="0"/>
          <dgm:bulletEnabled val="1"/>
        </dgm:presLayoutVars>
      </dgm:prSet>
      <dgm:spPr/>
    </dgm:pt>
    <dgm:pt modelId="{75B31AEF-93F7-403B-97E6-74EEA44703AC}" type="pres">
      <dgm:prSet presAssocID="{CF14C662-6F82-49C9-9EFC-7298A8D925B3}" presName="childText" presStyleLbl="revTx" presStyleIdx="0" presStyleCnt="3" custScaleY="966424">
        <dgm:presLayoutVars>
          <dgm:bulletEnabled val="1"/>
        </dgm:presLayoutVars>
      </dgm:prSet>
      <dgm:spPr/>
    </dgm:pt>
    <dgm:pt modelId="{F2C45251-748A-455E-8650-71DD0161B2C0}" type="pres">
      <dgm:prSet presAssocID="{C56CB29F-A344-49A9-9419-FB846A76662C}" presName="parentText" presStyleLbl="node1" presStyleIdx="1" presStyleCnt="3" custLinFactY="-362811" custLinFactNeighborX="-184" custLinFactNeighborY="-400000">
        <dgm:presLayoutVars>
          <dgm:chMax val="0"/>
          <dgm:bulletEnabled val="1"/>
        </dgm:presLayoutVars>
      </dgm:prSet>
      <dgm:spPr/>
    </dgm:pt>
    <dgm:pt modelId="{43E5181F-4451-422D-9F61-017E52AC5197}" type="pres">
      <dgm:prSet presAssocID="{C56CB29F-A344-49A9-9419-FB846A76662C}" presName="childText" presStyleLbl="revTx" presStyleIdx="1" presStyleCnt="3" custLinFactY="-362353" custLinFactNeighborX="-184" custLinFactNeighborY="-400000">
        <dgm:presLayoutVars>
          <dgm:bulletEnabled val="1"/>
        </dgm:presLayoutVars>
      </dgm:prSet>
      <dgm:spPr/>
    </dgm:pt>
    <dgm:pt modelId="{3579344B-4BA8-4EF7-9116-02A5DC5166B4}" type="pres">
      <dgm:prSet presAssocID="{5F99DE79-2169-4D37-9369-B8B0BB30479D}" presName="parentText" presStyleLbl="node1" presStyleIdx="2" presStyleCnt="3" custLinFactY="-100000" custLinFactNeighborX="-367" custLinFactNeighborY="-163394">
        <dgm:presLayoutVars>
          <dgm:chMax val="0"/>
          <dgm:bulletEnabled val="1"/>
        </dgm:presLayoutVars>
      </dgm:prSet>
      <dgm:spPr/>
    </dgm:pt>
    <dgm:pt modelId="{B129B2C5-3535-4A0E-A755-BE731FB470AE}" type="pres">
      <dgm:prSet presAssocID="{5F99DE79-2169-4D37-9369-B8B0BB30479D}" presName="childText" presStyleLbl="revTx" presStyleIdx="2" presStyleCnt="3" custLinFactY="-134174" custLinFactNeighborX="184" custLinFactNeighborY="-200000">
        <dgm:presLayoutVars>
          <dgm:bulletEnabled val="1"/>
        </dgm:presLayoutVars>
      </dgm:prSet>
      <dgm:spPr/>
    </dgm:pt>
  </dgm:ptLst>
  <dgm:cxnLst>
    <dgm:cxn modelId="{7FB09305-0D84-4C54-8A80-3ED89FC55793}" type="presOf" srcId="{DE11A42D-A997-4DC3-9BC2-014B0DF9A641}" destId="{B129B2C5-3535-4A0E-A755-BE731FB470AE}" srcOrd="0" destOrd="0" presId="urn:microsoft.com/office/officeart/2005/8/layout/vList2"/>
    <dgm:cxn modelId="{0199360D-0882-4AB0-B71B-3A978978F20A}" type="presOf" srcId="{622651F3-B281-4516-A82B-94676535DD28}" destId="{E7708DD3-0CE3-488F-A825-5A6FE4FFBB4A}" srcOrd="0" destOrd="0" presId="urn:microsoft.com/office/officeart/2005/8/layout/vList2"/>
    <dgm:cxn modelId="{CF1E0E12-9819-416B-BDF7-83EED97CCCB7}" type="presOf" srcId="{C56CB29F-A344-49A9-9419-FB846A76662C}" destId="{F2C45251-748A-455E-8650-71DD0161B2C0}" srcOrd="0" destOrd="0" presId="urn:microsoft.com/office/officeart/2005/8/layout/vList2"/>
    <dgm:cxn modelId="{DB2C152A-E53D-46B4-81F2-39DD5479C304}" srcId="{CF14C662-6F82-49C9-9EFC-7298A8D925B3}" destId="{AF5EB2AC-F24E-4AC0-9BD8-DC3C63CD76DA}" srcOrd="1" destOrd="0" parTransId="{E2F6EF45-1CC6-4CD4-B74A-BE5BEB8AF135}" sibTransId="{A3C42088-5474-484B-9B77-CD4FD64FD761}"/>
    <dgm:cxn modelId="{EC80343D-95C4-43E2-A4BD-3EE446FD4EEA}" type="presOf" srcId="{3C3384E6-1A85-443E-895C-7256F5B645D0}" destId="{43E5181F-4451-422D-9F61-017E52AC5197}" srcOrd="0" destOrd="0" presId="urn:microsoft.com/office/officeart/2005/8/layout/vList2"/>
    <dgm:cxn modelId="{09F93E61-4230-455C-8C4F-B625634905F8}" srcId="{C56CB29F-A344-49A9-9419-FB846A76662C}" destId="{3C3384E6-1A85-443E-895C-7256F5B645D0}" srcOrd="0" destOrd="0" parTransId="{961B26D7-964F-40C8-8594-BC979A6EDC57}" sibTransId="{04A2C853-B5F0-42F0-BC2C-D8359E9F740D}"/>
    <dgm:cxn modelId="{259D0E4F-80F7-478D-96DD-72FCE249A6A8}" type="presOf" srcId="{5F99DE79-2169-4D37-9369-B8B0BB30479D}" destId="{3579344B-4BA8-4EF7-9116-02A5DC5166B4}" srcOrd="0" destOrd="0" presId="urn:microsoft.com/office/officeart/2005/8/layout/vList2"/>
    <dgm:cxn modelId="{60297177-481F-4C93-A6A0-F6189B99492B}" srcId="{622651F3-B281-4516-A82B-94676535DD28}" destId="{CF14C662-6F82-49C9-9EFC-7298A8D925B3}" srcOrd="0" destOrd="0" parTransId="{F030FA94-6C47-4A20-A1E2-6D3ECFB2A289}" sibTransId="{703885A1-131B-41D4-B500-548467D86D07}"/>
    <dgm:cxn modelId="{5C698478-B749-4275-9FC7-8DF81FD82689}" srcId="{CF14C662-6F82-49C9-9EFC-7298A8D925B3}" destId="{87C202AB-71C6-445B-983A-5D33B6CD05CE}" srcOrd="0" destOrd="0" parTransId="{CDC52803-A04E-450B-BBD1-8DC0E66B9F2E}" sibTransId="{490DBBB2-CD6A-4875-A149-367011868B04}"/>
    <dgm:cxn modelId="{C951CB84-4CB5-4E62-A4B1-12701F9FBD9F}" type="presOf" srcId="{792C1482-D1E4-4EA3-8E4C-F116619EAD31}" destId="{43E5181F-4451-422D-9F61-017E52AC5197}" srcOrd="0" destOrd="1" presId="urn:microsoft.com/office/officeart/2005/8/layout/vList2"/>
    <dgm:cxn modelId="{6C9DA9B3-5C22-47B6-99A9-288CCB73DB21}" srcId="{5F99DE79-2169-4D37-9369-B8B0BB30479D}" destId="{5C153B40-5057-4725-97D8-1B06ED7FAD7B}" srcOrd="1" destOrd="0" parTransId="{EE4E9CC3-85E2-4416-A787-3C825B765652}" sibTransId="{C1A641AA-A32D-4C90-8580-B81D696D8677}"/>
    <dgm:cxn modelId="{F5240CB6-E65E-41D4-A2F4-7389703873FB}" type="presOf" srcId="{AF5EB2AC-F24E-4AC0-9BD8-DC3C63CD76DA}" destId="{75B31AEF-93F7-403B-97E6-74EEA44703AC}" srcOrd="0" destOrd="1" presId="urn:microsoft.com/office/officeart/2005/8/layout/vList2"/>
    <dgm:cxn modelId="{C150C0B6-C043-48DB-A2D1-324E3AF87078}" srcId="{C56CB29F-A344-49A9-9419-FB846A76662C}" destId="{792C1482-D1E4-4EA3-8E4C-F116619EAD31}" srcOrd="1" destOrd="0" parTransId="{CA621C71-55EF-4F23-A377-856DF44B17EC}" sibTransId="{28ECB015-552C-4298-BB5A-C39C429DC95E}"/>
    <dgm:cxn modelId="{ADD79DBD-520D-45E0-9F82-181011E3997F}" type="presOf" srcId="{BB5B1C6E-A215-4971-ABD5-D7C6280FE4D5}" destId="{B129B2C5-3535-4A0E-A755-BE731FB470AE}" srcOrd="0" destOrd="2" presId="urn:microsoft.com/office/officeart/2005/8/layout/vList2"/>
    <dgm:cxn modelId="{37B99AD0-1B9D-4173-BCCE-0B61FE182FE4}" srcId="{5F99DE79-2169-4D37-9369-B8B0BB30479D}" destId="{BB5B1C6E-A215-4971-ABD5-D7C6280FE4D5}" srcOrd="2" destOrd="0" parTransId="{8DD12239-D620-41A4-9B6E-099B4516CFC6}" sibTransId="{21E7C4C3-CA5A-47F2-A081-B5D77F8AD818}"/>
    <dgm:cxn modelId="{D099AADB-D99C-463E-9F03-462B52714526}" type="presOf" srcId="{CF14C662-6F82-49C9-9EFC-7298A8D925B3}" destId="{BABF84F1-492B-4B02-8A97-4EE331A33F98}" srcOrd="0" destOrd="0" presId="urn:microsoft.com/office/officeart/2005/8/layout/vList2"/>
    <dgm:cxn modelId="{3351FFE5-5DAA-49E1-B32B-5AB811ABA8D2}" type="presOf" srcId="{5C153B40-5057-4725-97D8-1B06ED7FAD7B}" destId="{B129B2C5-3535-4A0E-A755-BE731FB470AE}" srcOrd="0" destOrd="1" presId="urn:microsoft.com/office/officeart/2005/8/layout/vList2"/>
    <dgm:cxn modelId="{27C3F6EB-3B7E-4EDA-9AB5-00A2C4172638}" srcId="{622651F3-B281-4516-A82B-94676535DD28}" destId="{C56CB29F-A344-49A9-9419-FB846A76662C}" srcOrd="1" destOrd="0" parTransId="{E3DF140B-4559-4DB7-AD78-A533922D0712}" sibTransId="{862D6022-3C7A-42BA-9EEE-80FE906C45D8}"/>
    <dgm:cxn modelId="{E46235F0-FB75-44F7-9248-8625081E419C}" srcId="{5F99DE79-2169-4D37-9369-B8B0BB30479D}" destId="{DE11A42D-A997-4DC3-9BC2-014B0DF9A641}" srcOrd="0" destOrd="0" parTransId="{B4F8596E-F263-459F-AA54-AC77CAA888E9}" sibTransId="{8F2DC458-8A43-47AD-B05F-EF1C8535AC80}"/>
    <dgm:cxn modelId="{0F9C18FB-C3E4-4B6A-A6E2-341860E7E7A4}" srcId="{622651F3-B281-4516-A82B-94676535DD28}" destId="{5F99DE79-2169-4D37-9369-B8B0BB30479D}" srcOrd="2" destOrd="0" parTransId="{B3376AED-6431-477B-8E7C-676C797E9FEC}" sibTransId="{AF8D2AA1-CA74-4A5E-A349-203034455595}"/>
    <dgm:cxn modelId="{F7ABB3FC-A8F8-46C5-8E37-AAD035ECF1F4}" type="presOf" srcId="{87C202AB-71C6-445B-983A-5D33B6CD05CE}" destId="{75B31AEF-93F7-403B-97E6-74EEA44703AC}" srcOrd="0" destOrd="0" presId="urn:microsoft.com/office/officeart/2005/8/layout/vList2"/>
    <dgm:cxn modelId="{734EC599-7215-4508-8E9D-1804B517896E}" type="presParOf" srcId="{E7708DD3-0CE3-488F-A825-5A6FE4FFBB4A}" destId="{BABF84F1-492B-4B02-8A97-4EE331A33F98}" srcOrd="0" destOrd="0" presId="urn:microsoft.com/office/officeart/2005/8/layout/vList2"/>
    <dgm:cxn modelId="{5EDA4FF0-DFBD-4B7F-9615-E98F1005BC8A}" type="presParOf" srcId="{E7708DD3-0CE3-488F-A825-5A6FE4FFBB4A}" destId="{75B31AEF-93F7-403B-97E6-74EEA44703AC}" srcOrd="1" destOrd="0" presId="urn:microsoft.com/office/officeart/2005/8/layout/vList2"/>
    <dgm:cxn modelId="{7DCB54B4-B7B4-4742-B732-801FC3938E96}" type="presParOf" srcId="{E7708DD3-0CE3-488F-A825-5A6FE4FFBB4A}" destId="{F2C45251-748A-455E-8650-71DD0161B2C0}" srcOrd="2" destOrd="0" presId="urn:microsoft.com/office/officeart/2005/8/layout/vList2"/>
    <dgm:cxn modelId="{FCF3ECD6-BE7A-47EA-A2A7-FA99E4CCF401}" type="presParOf" srcId="{E7708DD3-0CE3-488F-A825-5A6FE4FFBB4A}" destId="{43E5181F-4451-422D-9F61-017E52AC5197}" srcOrd="3" destOrd="0" presId="urn:microsoft.com/office/officeart/2005/8/layout/vList2"/>
    <dgm:cxn modelId="{056A9D0C-EAEE-4DFC-9E9D-685634AA71BF}" type="presParOf" srcId="{E7708DD3-0CE3-488F-A825-5A6FE4FFBB4A}" destId="{3579344B-4BA8-4EF7-9116-02A5DC5166B4}" srcOrd="4" destOrd="0" presId="urn:microsoft.com/office/officeart/2005/8/layout/vList2"/>
    <dgm:cxn modelId="{8AD2B7E7-E2BF-4AD6-9768-2556FAA72EB7}" type="presParOf" srcId="{E7708DD3-0CE3-488F-A825-5A6FE4FFBB4A}" destId="{B129B2C5-3535-4A0E-A755-BE731FB470A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51D06B-3FDF-4AC1-97DD-87F3D192C14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EF3E99A2-9CA9-442E-907B-0F27D8ECF398}">
      <dgm:prSet custT="1"/>
      <dgm:spPr>
        <a:solidFill>
          <a:schemeClr val="accent2">
            <a:lumMod val="60000"/>
            <a:lumOff val="40000"/>
          </a:schemeClr>
        </a:solidFill>
      </dgm:spPr>
      <dgm:t>
        <a:bodyPr/>
        <a:lstStyle/>
        <a:p>
          <a:pPr marL="0" lvl="0" indent="0" algn="l" defTabSz="977900">
            <a:lnSpc>
              <a:spcPct val="90000"/>
            </a:lnSpc>
            <a:spcBef>
              <a:spcPct val="0"/>
            </a:spcBef>
            <a:spcAft>
              <a:spcPct val="35000"/>
            </a:spcAft>
            <a:buNone/>
          </a:pPr>
          <a:r>
            <a:rPr lang="cs-CZ" sz="2200" kern="1200" dirty="0">
              <a:solidFill>
                <a:prstClr val="white"/>
              </a:solidFill>
              <a:latin typeface="Century" panose="02040604050505020304" pitchFamily="18" charset="0"/>
              <a:ea typeface="DejaVu Sans"/>
              <a:cs typeface="DejaVu Sans"/>
            </a:rPr>
            <a:t>Programy organizačního rozvoje</a:t>
          </a:r>
          <a:endParaRPr lang="en-US" sz="2200" kern="1200" dirty="0">
            <a:solidFill>
              <a:prstClr val="white"/>
            </a:solidFill>
            <a:latin typeface="Century" panose="02040604050505020304" pitchFamily="18" charset="0"/>
            <a:ea typeface="DejaVu Sans"/>
            <a:cs typeface="DejaVu Sans"/>
          </a:endParaRPr>
        </a:p>
      </dgm:t>
    </dgm:pt>
    <dgm:pt modelId="{07CF4786-C230-4ED9-BFE0-4981F92100F7}" type="parTrans" cxnId="{E88964B7-29CE-45F4-8B5F-B71E8E251F89}">
      <dgm:prSet/>
      <dgm:spPr/>
      <dgm:t>
        <a:bodyPr/>
        <a:lstStyle/>
        <a:p>
          <a:endParaRPr lang="en-US"/>
        </a:p>
      </dgm:t>
    </dgm:pt>
    <dgm:pt modelId="{33F89758-1FB6-4DA6-BC02-48606324F147}" type="sibTrans" cxnId="{E88964B7-29CE-45F4-8B5F-B71E8E251F89}">
      <dgm:prSet/>
      <dgm:spPr/>
      <dgm:t>
        <a:bodyPr/>
        <a:lstStyle/>
        <a:p>
          <a:endParaRPr lang="en-US"/>
        </a:p>
      </dgm:t>
    </dgm:pt>
    <dgm:pt modelId="{1D825E6C-571B-42C8-A40F-D0DB2BE93E24}">
      <dgm:prSet custT="1"/>
      <dgm:spPr>
        <a:solidFill>
          <a:schemeClr val="accent2">
            <a:lumMod val="75000"/>
          </a:schemeClr>
        </a:solidFill>
      </dgm:spPr>
      <dgm:t>
        <a:bodyPr/>
        <a:lstStyle/>
        <a:p>
          <a:pPr marL="0" lvl="0" indent="0" algn="l" defTabSz="977900">
            <a:lnSpc>
              <a:spcPct val="90000"/>
            </a:lnSpc>
            <a:spcBef>
              <a:spcPct val="0"/>
            </a:spcBef>
            <a:spcAft>
              <a:spcPct val="35000"/>
            </a:spcAft>
            <a:buNone/>
          </a:pPr>
          <a:r>
            <a:rPr lang="cs-CZ" sz="2200" kern="1200">
              <a:solidFill>
                <a:prstClr val="white"/>
              </a:solidFill>
              <a:latin typeface="Century" panose="02040604050505020304" pitchFamily="18" charset="0"/>
              <a:ea typeface="DejaVu Sans"/>
              <a:cs typeface="DejaVu Sans"/>
            </a:rPr>
            <a:t>Kariérní rozvoj</a:t>
          </a:r>
          <a:endParaRPr lang="en-US" sz="2200" kern="1200" dirty="0">
            <a:solidFill>
              <a:prstClr val="white"/>
            </a:solidFill>
            <a:latin typeface="Century" panose="02040604050505020304" pitchFamily="18" charset="0"/>
            <a:ea typeface="DejaVu Sans"/>
            <a:cs typeface="DejaVu Sans"/>
          </a:endParaRPr>
        </a:p>
      </dgm:t>
    </dgm:pt>
    <dgm:pt modelId="{24DF95F4-FA7C-46A3-90D6-E16B612C1101}" type="parTrans" cxnId="{B28FDA2E-130C-40A7-871C-F8964A89A3B2}">
      <dgm:prSet/>
      <dgm:spPr/>
      <dgm:t>
        <a:bodyPr/>
        <a:lstStyle/>
        <a:p>
          <a:endParaRPr lang="en-US"/>
        </a:p>
      </dgm:t>
    </dgm:pt>
    <dgm:pt modelId="{7D8C4BFC-A480-4CF1-9E0A-4E0E1017F8D6}" type="sibTrans" cxnId="{B28FDA2E-130C-40A7-871C-F8964A89A3B2}">
      <dgm:prSet/>
      <dgm:spPr/>
      <dgm:t>
        <a:bodyPr/>
        <a:lstStyle/>
        <a:p>
          <a:endParaRPr lang="en-US"/>
        </a:p>
      </dgm:t>
    </dgm:pt>
    <dgm:pt modelId="{1627E906-17B4-4CEE-8880-DFAF83B3B5A8}">
      <dgm:prSet/>
      <dgm:spPr>
        <a:solidFill>
          <a:schemeClr val="bg2">
            <a:lumMod val="75000"/>
          </a:schemeClr>
        </a:solidFill>
      </dgm:spPr>
      <dgm:t>
        <a:bodyPr/>
        <a:lstStyle/>
        <a:p>
          <a:r>
            <a:rPr lang="cs-CZ">
              <a:latin typeface="Century" panose="02040604050505020304" pitchFamily="18" charset="0"/>
            </a:rPr>
            <a:t>Governance, agency and problems of public administration</a:t>
          </a:r>
          <a:endParaRPr lang="en-US" dirty="0">
            <a:latin typeface="Century" panose="02040604050505020304" pitchFamily="18" charset="0"/>
          </a:endParaRPr>
        </a:p>
      </dgm:t>
    </dgm:pt>
    <dgm:pt modelId="{E170CD35-B557-4EE1-8E2B-64EC99B31393}" type="parTrans" cxnId="{2A0630EF-4167-4D40-A123-7E0DDF328995}">
      <dgm:prSet/>
      <dgm:spPr/>
      <dgm:t>
        <a:bodyPr/>
        <a:lstStyle/>
        <a:p>
          <a:endParaRPr lang="en-US"/>
        </a:p>
      </dgm:t>
    </dgm:pt>
    <dgm:pt modelId="{0B4FE4A0-A040-4575-9704-63F07220E360}" type="sibTrans" cxnId="{2A0630EF-4167-4D40-A123-7E0DDF328995}">
      <dgm:prSet/>
      <dgm:spPr/>
      <dgm:t>
        <a:bodyPr/>
        <a:lstStyle/>
        <a:p>
          <a:endParaRPr lang="en-US"/>
        </a:p>
      </dgm:t>
    </dgm:pt>
    <dgm:pt modelId="{90C9BFA2-3C1F-4D83-BFC8-73795191D3AE}">
      <dgm:prSet/>
      <dgm:spPr>
        <a:solidFill>
          <a:srgbClr val="00B0F0"/>
        </a:solidFill>
      </dgm:spPr>
      <dgm:t>
        <a:bodyPr/>
        <a:lstStyle/>
        <a:p>
          <a:r>
            <a:rPr lang="cs-CZ" dirty="0">
              <a:latin typeface="Century" panose="02040604050505020304" pitchFamily="18" charset="0"/>
            </a:rPr>
            <a:t>Ekonomika a udržitelnost organizací ziskového/neziskového sektor</a:t>
          </a:r>
          <a:endParaRPr lang="en-US" dirty="0">
            <a:latin typeface="Century" panose="02040604050505020304" pitchFamily="18" charset="0"/>
          </a:endParaRPr>
        </a:p>
      </dgm:t>
    </dgm:pt>
    <dgm:pt modelId="{68F98986-99EB-4937-8F76-7A9AC1DE9ABC}" type="parTrans" cxnId="{A174CD84-852F-4F21-A4FD-3ACC5599D56C}">
      <dgm:prSet/>
      <dgm:spPr/>
      <dgm:t>
        <a:bodyPr/>
        <a:lstStyle/>
        <a:p>
          <a:endParaRPr lang="en-US"/>
        </a:p>
      </dgm:t>
    </dgm:pt>
    <dgm:pt modelId="{93A67743-552C-4D0D-9FBB-4821B91AC06F}" type="sibTrans" cxnId="{A174CD84-852F-4F21-A4FD-3ACC5599D56C}">
      <dgm:prSet/>
      <dgm:spPr/>
      <dgm:t>
        <a:bodyPr/>
        <a:lstStyle/>
        <a:p>
          <a:endParaRPr lang="en-US"/>
        </a:p>
      </dgm:t>
    </dgm:pt>
    <dgm:pt modelId="{88065762-703C-4CE0-9F9A-63FF861073F3}">
      <dgm:prSet custT="1"/>
      <dgm:spPr>
        <a:solidFill>
          <a:srgbClr val="FFC000"/>
        </a:solidFill>
      </dgm:spPr>
      <dgm:t>
        <a:bodyPr/>
        <a:lstStyle/>
        <a:p>
          <a:r>
            <a:rPr lang="cs-CZ" sz="2200" kern="1200">
              <a:solidFill>
                <a:prstClr val="white"/>
              </a:solidFill>
              <a:latin typeface="Century" panose="02040604050505020304" pitchFamily="18" charset="0"/>
              <a:ea typeface="DejaVu Sans"/>
              <a:cs typeface="DejaVu Sans"/>
            </a:rPr>
            <a:t>Tvorba</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projektů</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ve</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státním</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a nestátním sektoru</a:t>
          </a:r>
          <a:endParaRPr lang="en-US" sz="2200" kern="1200" dirty="0">
            <a:solidFill>
              <a:prstClr val="white"/>
            </a:solidFill>
            <a:latin typeface="Century" panose="02040604050505020304" pitchFamily="18" charset="0"/>
            <a:ea typeface="DejaVu Sans"/>
            <a:cs typeface="DejaVu Sans"/>
          </a:endParaRPr>
        </a:p>
      </dgm:t>
    </dgm:pt>
    <dgm:pt modelId="{E52D001D-554C-4D72-8DBB-A5D1973E460D}" type="parTrans" cxnId="{8122AE27-FA8B-45F3-A32C-81A644ACF00F}">
      <dgm:prSet/>
      <dgm:spPr/>
      <dgm:t>
        <a:bodyPr/>
        <a:lstStyle/>
        <a:p>
          <a:endParaRPr lang="en-US"/>
        </a:p>
      </dgm:t>
    </dgm:pt>
    <dgm:pt modelId="{D0E9C1AB-EF9C-47D3-BDE3-299C80F57D35}" type="sibTrans" cxnId="{8122AE27-FA8B-45F3-A32C-81A644ACF00F}">
      <dgm:prSet/>
      <dgm:spPr/>
      <dgm:t>
        <a:bodyPr/>
        <a:lstStyle/>
        <a:p>
          <a:endParaRPr lang="en-US"/>
        </a:p>
      </dgm:t>
    </dgm:pt>
    <dgm:pt modelId="{35FC948C-0F64-439B-8477-99B48418EBEB}">
      <dgm:prSet custT="1"/>
      <dgm:spPr>
        <a:solidFill>
          <a:srgbClr val="0070C0"/>
        </a:solidFill>
      </dgm:spPr>
      <dgm:t>
        <a:bodyPr/>
        <a:lstStyle/>
        <a:p>
          <a:r>
            <a:rPr lang="cs-CZ" sz="2200">
              <a:latin typeface="Century" panose="02040604050505020304" pitchFamily="18" charset="0"/>
            </a:rPr>
            <a:t>Analýza a plánování lidských zdrojů</a:t>
          </a:r>
          <a:endParaRPr lang="en-US" sz="2200" dirty="0">
            <a:latin typeface="Century" panose="02040604050505020304" pitchFamily="18" charset="0"/>
          </a:endParaRPr>
        </a:p>
      </dgm:t>
    </dgm:pt>
    <dgm:pt modelId="{FAC37BB4-378E-4172-A0DE-039BA28724F2}" type="parTrans" cxnId="{49A80F64-A9C1-4251-8A54-8C61668B6CE3}">
      <dgm:prSet/>
      <dgm:spPr/>
      <dgm:t>
        <a:bodyPr/>
        <a:lstStyle/>
        <a:p>
          <a:endParaRPr lang="cs-CZ"/>
        </a:p>
      </dgm:t>
    </dgm:pt>
    <dgm:pt modelId="{481CE066-E2E2-490C-A76E-C552E1C31F56}" type="sibTrans" cxnId="{49A80F64-A9C1-4251-8A54-8C61668B6CE3}">
      <dgm:prSet/>
      <dgm:spPr/>
      <dgm:t>
        <a:bodyPr/>
        <a:lstStyle/>
        <a:p>
          <a:endParaRPr lang="cs-CZ"/>
        </a:p>
      </dgm:t>
    </dgm:pt>
    <dgm:pt modelId="{AC973101-DC6C-4605-A02B-48F4E2DD6366}">
      <dgm:prSet custT="1"/>
      <dgm:spPr>
        <a:solidFill>
          <a:schemeClr val="bg2">
            <a:lumMod val="50000"/>
          </a:schemeClr>
        </a:solidFill>
      </dgm:spPr>
      <dgm:t>
        <a:bodyPr/>
        <a:lstStyle/>
        <a:p>
          <a:pPr marL="0" lvl="0" indent="0" algn="l" defTabSz="977900">
            <a:lnSpc>
              <a:spcPct val="90000"/>
            </a:lnSpc>
            <a:spcBef>
              <a:spcPct val="0"/>
            </a:spcBef>
            <a:spcAft>
              <a:spcPct val="35000"/>
            </a:spcAft>
            <a:buNone/>
          </a:pPr>
          <a:r>
            <a:rPr lang="cs-CZ" sz="2200" kern="1200">
              <a:solidFill>
                <a:prstClr val="white"/>
              </a:solidFill>
              <a:latin typeface="Century" panose="02040604050505020304" pitchFamily="18" charset="0"/>
              <a:ea typeface="DejaVu Sans"/>
              <a:cs typeface="DejaVu Sans"/>
            </a:rPr>
            <a:t>Současné problémy veřejné a sociální politiky</a:t>
          </a:r>
          <a:endParaRPr lang="en-US" sz="2200" kern="1200" dirty="0">
            <a:solidFill>
              <a:prstClr val="white"/>
            </a:solidFill>
            <a:latin typeface="Century" panose="02040604050505020304" pitchFamily="18" charset="0"/>
            <a:ea typeface="DejaVu Sans"/>
            <a:cs typeface="DejaVu Sans"/>
          </a:endParaRPr>
        </a:p>
      </dgm:t>
    </dgm:pt>
    <dgm:pt modelId="{BDBF289D-38A3-4C56-8777-A7218CD77939}" type="sibTrans" cxnId="{F26709AA-C174-401A-B7C1-AA0DB9AB46A2}">
      <dgm:prSet/>
      <dgm:spPr/>
      <dgm:t>
        <a:bodyPr/>
        <a:lstStyle/>
        <a:p>
          <a:endParaRPr lang="en-US"/>
        </a:p>
      </dgm:t>
    </dgm:pt>
    <dgm:pt modelId="{8D21277D-96BA-45F4-99BA-62181F2190BD}" type="parTrans" cxnId="{F26709AA-C174-401A-B7C1-AA0DB9AB46A2}">
      <dgm:prSet/>
      <dgm:spPr/>
      <dgm:t>
        <a:bodyPr/>
        <a:lstStyle/>
        <a:p>
          <a:endParaRPr lang="en-US"/>
        </a:p>
      </dgm:t>
    </dgm:pt>
    <dgm:pt modelId="{32E81A8E-4111-4748-A4B0-ECB67073E8E8}" type="pres">
      <dgm:prSet presAssocID="{5851D06B-3FDF-4AC1-97DD-87F3D192C144}" presName="linear" presStyleCnt="0">
        <dgm:presLayoutVars>
          <dgm:animLvl val="lvl"/>
          <dgm:resizeHandles val="exact"/>
        </dgm:presLayoutVars>
      </dgm:prSet>
      <dgm:spPr/>
    </dgm:pt>
    <dgm:pt modelId="{728ECD85-9470-47E1-8564-AE2C2844514A}" type="pres">
      <dgm:prSet presAssocID="{EF3E99A2-9CA9-442E-907B-0F27D8ECF398}" presName="parentText" presStyleLbl="node1" presStyleIdx="0" presStyleCnt="7" custScaleY="78071" custLinFactY="380580" custLinFactNeighborY="400000">
        <dgm:presLayoutVars>
          <dgm:chMax val="0"/>
          <dgm:bulletEnabled val="1"/>
        </dgm:presLayoutVars>
      </dgm:prSet>
      <dgm:spPr/>
    </dgm:pt>
    <dgm:pt modelId="{6E3F3E5F-24B0-47F6-8185-18DF7D12409F}" type="pres">
      <dgm:prSet presAssocID="{33F89758-1FB6-4DA6-BC02-48606324F147}" presName="spacer" presStyleCnt="0"/>
      <dgm:spPr/>
    </dgm:pt>
    <dgm:pt modelId="{2F08F57D-79BC-4B42-8F06-B1395F764150}" type="pres">
      <dgm:prSet presAssocID="{1D825E6C-571B-42C8-A40F-D0DB2BE93E24}" presName="parentText" presStyleLbl="node1" presStyleIdx="1" presStyleCnt="7" custLinFactY="376000" custLinFactNeighborX="-3" custLinFactNeighborY="400000">
        <dgm:presLayoutVars>
          <dgm:chMax val="0"/>
          <dgm:bulletEnabled val="1"/>
        </dgm:presLayoutVars>
      </dgm:prSet>
      <dgm:spPr/>
    </dgm:pt>
    <dgm:pt modelId="{946D0AD0-E290-493B-AE66-5C9C700C8184}" type="pres">
      <dgm:prSet presAssocID="{7D8C4BFC-A480-4CF1-9E0A-4E0E1017F8D6}" presName="spacer" presStyleCnt="0"/>
      <dgm:spPr/>
    </dgm:pt>
    <dgm:pt modelId="{7ED92273-1DD0-472C-A1EE-96A61B08564A}" type="pres">
      <dgm:prSet presAssocID="{1627E906-17B4-4CEE-8880-DFAF83B3B5A8}" presName="parentText" presStyleLbl="node1" presStyleIdx="2" presStyleCnt="7" custLinFactY="100000" custLinFactNeighborY="182464">
        <dgm:presLayoutVars>
          <dgm:chMax val="0"/>
          <dgm:bulletEnabled val="1"/>
        </dgm:presLayoutVars>
      </dgm:prSet>
      <dgm:spPr/>
    </dgm:pt>
    <dgm:pt modelId="{755F537E-6C10-4E48-8EA1-E1E71A13BCC2}" type="pres">
      <dgm:prSet presAssocID="{0B4FE4A0-A040-4575-9704-63F07220E360}" presName="spacer" presStyleCnt="0"/>
      <dgm:spPr/>
    </dgm:pt>
    <dgm:pt modelId="{ADC6AA4C-E318-4115-B54B-64A290D6250C}" type="pres">
      <dgm:prSet presAssocID="{90C9BFA2-3C1F-4D83-BFC8-73795191D3AE}" presName="parentText" presStyleLbl="node1" presStyleIdx="3" presStyleCnt="7" custLinFactY="-185627" custLinFactNeighborY="-200000">
        <dgm:presLayoutVars>
          <dgm:chMax val="0"/>
          <dgm:bulletEnabled val="1"/>
        </dgm:presLayoutVars>
      </dgm:prSet>
      <dgm:spPr/>
    </dgm:pt>
    <dgm:pt modelId="{482ABC27-1D29-4C04-B8BA-AC8478E2ED32}" type="pres">
      <dgm:prSet presAssocID="{93A67743-552C-4D0D-9FBB-4821B91AC06F}" presName="spacer" presStyleCnt="0"/>
      <dgm:spPr/>
    </dgm:pt>
    <dgm:pt modelId="{1BB6F12C-70AD-4ABF-9989-47493752D0FC}" type="pres">
      <dgm:prSet presAssocID="{88065762-703C-4CE0-9F9A-63FF861073F3}" presName="parentText" presStyleLbl="node1" presStyleIdx="4" presStyleCnt="7" custScaleY="94846" custLinFactY="-188428" custLinFactNeighborY="-200000">
        <dgm:presLayoutVars>
          <dgm:chMax val="0"/>
          <dgm:bulletEnabled val="1"/>
        </dgm:presLayoutVars>
      </dgm:prSet>
      <dgm:spPr/>
    </dgm:pt>
    <dgm:pt modelId="{B4CA8003-5057-46C2-9BE9-AF698EE323D2}" type="pres">
      <dgm:prSet presAssocID="{D0E9C1AB-EF9C-47D3-BDE3-299C80F57D35}" presName="spacer" presStyleCnt="0"/>
      <dgm:spPr/>
    </dgm:pt>
    <dgm:pt modelId="{F9044CAE-34B2-4494-95C1-C5CE83F88216}" type="pres">
      <dgm:prSet presAssocID="{AC973101-DC6C-4605-A02B-48F4E2DD6366}" presName="parentText" presStyleLbl="node1" presStyleIdx="5" presStyleCnt="7" custLinFactY="72249" custLinFactNeighborY="100000">
        <dgm:presLayoutVars>
          <dgm:chMax val="0"/>
          <dgm:bulletEnabled val="1"/>
        </dgm:presLayoutVars>
      </dgm:prSet>
      <dgm:spPr/>
    </dgm:pt>
    <dgm:pt modelId="{51795820-EED2-438F-816D-91F9328A06EE}" type="pres">
      <dgm:prSet presAssocID="{BDBF289D-38A3-4C56-8777-A7218CD77939}" presName="spacer" presStyleCnt="0"/>
      <dgm:spPr/>
    </dgm:pt>
    <dgm:pt modelId="{122F6911-0C77-4E7C-8611-89211D1337AC}" type="pres">
      <dgm:prSet presAssocID="{35FC948C-0F64-439B-8477-99B48418EBEB}" presName="parentText" presStyleLbl="node1" presStyleIdx="6" presStyleCnt="7" custLinFactY="-611137" custLinFactNeighborX="379" custLinFactNeighborY="-700000">
        <dgm:presLayoutVars>
          <dgm:chMax val="0"/>
          <dgm:bulletEnabled val="1"/>
        </dgm:presLayoutVars>
      </dgm:prSet>
      <dgm:spPr/>
    </dgm:pt>
  </dgm:ptLst>
  <dgm:cxnLst>
    <dgm:cxn modelId="{CE4F4A08-D63C-4640-88E9-326CA20A3725}" type="presOf" srcId="{5851D06B-3FDF-4AC1-97DD-87F3D192C144}" destId="{32E81A8E-4111-4748-A4B0-ECB67073E8E8}" srcOrd="0" destOrd="0" presId="urn:microsoft.com/office/officeart/2005/8/layout/vList2"/>
    <dgm:cxn modelId="{FA1F5111-0790-492F-9D73-93720E305BFF}" type="presOf" srcId="{1627E906-17B4-4CEE-8880-DFAF83B3B5A8}" destId="{7ED92273-1DD0-472C-A1EE-96A61B08564A}" srcOrd="0" destOrd="0" presId="urn:microsoft.com/office/officeart/2005/8/layout/vList2"/>
    <dgm:cxn modelId="{E0347E1B-5540-4865-BD05-0216F2028951}" type="presOf" srcId="{1D825E6C-571B-42C8-A40F-D0DB2BE93E24}" destId="{2F08F57D-79BC-4B42-8F06-B1395F764150}" srcOrd="0" destOrd="0" presId="urn:microsoft.com/office/officeart/2005/8/layout/vList2"/>
    <dgm:cxn modelId="{8122AE27-FA8B-45F3-A32C-81A644ACF00F}" srcId="{5851D06B-3FDF-4AC1-97DD-87F3D192C144}" destId="{88065762-703C-4CE0-9F9A-63FF861073F3}" srcOrd="4" destOrd="0" parTransId="{E52D001D-554C-4D72-8DBB-A5D1973E460D}" sibTransId="{D0E9C1AB-EF9C-47D3-BDE3-299C80F57D35}"/>
    <dgm:cxn modelId="{B28FDA2E-130C-40A7-871C-F8964A89A3B2}" srcId="{5851D06B-3FDF-4AC1-97DD-87F3D192C144}" destId="{1D825E6C-571B-42C8-A40F-D0DB2BE93E24}" srcOrd="1" destOrd="0" parTransId="{24DF95F4-FA7C-46A3-90D6-E16B612C1101}" sibTransId="{7D8C4BFC-A480-4CF1-9E0A-4E0E1017F8D6}"/>
    <dgm:cxn modelId="{F1CBCF30-618F-4A07-B84B-C657EFDF3243}" type="presOf" srcId="{90C9BFA2-3C1F-4D83-BFC8-73795191D3AE}" destId="{ADC6AA4C-E318-4115-B54B-64A290D6250C}" srcOrd="0" destOrd="0" presId="urn:microsoft.com/office/officeart/2005/8/layout/vList2"/>
    <dgm:cxn modelId="{70659C3F-A975-4267-86FE-09F987717DEF}" type="presOf" srcId="{EF3E99A2-9CA9-442E-907B-0F27D8ECF398}" destId="{728ECD85-9470-47E1-8564-AE2C2844514A}" srcOrd="0" destOrd="0" presId="urn:microsoft.com/office/officeart/2005/8/layout/vList2"/>
    <dgm:cxn modelId="{F1C2B55F-CD06-4E76-864A-969A6BC6A1EC}" type="presOf" srcId="{88065762-703C-4CE0-9F9A-63FF861073F3}" destId="{1BB6F12C-70AD-4ABF-9989-47493752D0FC}" srcOrd="0" destOrd="0" presId="urn:microsoft.com/office/officeart/2005/8/layout/vList2"/>
    <dgm:cxn modelId="{49A80F64-A9C1-4251-8A54-8C61668B6CE3}" srcId="{5851D06B-3FDF-4AC1-97DD-87F3D192C144}" destId="{35FC948C-0F64-439B-8477-99B48418EBEB}" srcOrd="6" destOrd="0" parTransId="{FAC37BB4-378E-4172-A0DE-039BA28724F2}" sibTransId="{481CE066-E2E2-490C-A76E-C552E1C31F56}"/>
    <dgm:cxn modelId="{A174CD84-852F-4F21-A4FD-3ACC5599D56C}" srcId="{5851D06B-3FDF-4AC1-97DD-87F3D192C144}" destId="{90C9BFA2-3C1F-4D83-BFC8-73795191D3AE}" srcOrd="3" destOrd="0" parTransId="{68F98986-99EB-4937-8F76-7A9AC1DE9ABC}" sibTransId="{93A67743-552C-4D0D-9FBB-4821B91AC06F}"/>
    <dgm:cxn modelId="{D623198F-85DF-40C1-B8FE-BFF96F3AC9B1}" type="presOf" srcId="{35FC948C-0F64-439B-8477-99B48418EBEB}" destId="{122F6911-0C77-4E7C-8611-89211D1337AC}" srcOrd="0" destOrd="0" presId="urn:microsoft.com/office/officeart/2005/8/layout/vList2"/>
    <dgm:cxn modelId="{F26709AA-C174-401A-B7C1-AA0DB9AB46A2}" srcId="{5851D06B-3FDF-4AC1-97DD-87F3D192C144}" destId="{AC973101-DC6C-4605-A02B-48F4E2DD6366}" srcOrd="5" destOrd="0" parTransId="{8D21277D-96BA-45F4-99BA-62181F2190BD}" sibTransId="{BDBF289D-38A3-4C56-8777-A7218CD77939}"/>
    <dgm:cxn modelId="{E88964B7-29CE-45F4-8B5F-B71E8E251F89}" srcId="{5851D06B-3FDF-4AC1-97DD-87F3D192C144}" destId="{EF3E99A2-9CA9-442E-907B-0F27D8ECF398}" srcOrd="0" destOrd="0" parTransId="{07CF4786-C230-4ED9-BFE0-4981F92100F7}" sibTransId="{33F89758-1FB6-4DA6-BC02-48606324F147}"/>
    <dgm:cxn modelId="{C52390E6-5073-47A5-A4BB-8240687B070F}" type="presOf" srcId="{AC973101-DC6C-4605-A02B-48F4E2DD6366}" destId="{F9044CAE-34B2-4494-95C1-C5CE83F88216}" srcOrd="0" destOrd="0" presId="urn:microsoft.com/office/officeart/2005/8/layout/vList2"/>
    <dgm:cxn modelId="{2A0630EF-4167-4D40-A123-7E0DDF328995}" srcId="{5851D06B-3FDF-4AC1-97DD-87F3D192C144}" destId="{1627E906-17B4-4CEE-8880-DFAF83B3B5A8}" srcOrd="2" destOrd="0" parTransId="{E170CD35-B557-4EE1-8E2B-64EC99B31393}" sibTransId="{0B4FE4A0-A040-4575-9704-63F07220E360}"/>
    <dgm:cxn modelId="{B92947D2-E0E8-4358-B6D9-6F246C1B6D9C}" type="presParOf" srcId="{32E81A8E-4111-4748-A4B0-ECB67073E8E8}" destId="{728ECD85-9470-47E1-8564-AE2C2844514A}" srcOrd="0" destOrd="0" presId="urn:microsoft.com/office/officeart/2005/8/layout/vList2"/>
    <dgm:cxn modelId="{7DDE5AED-5C9A-45EA-BE22-D6501ED448A3}" type="presParOf" srcId="{32E81A8E-4111-4748-A4B0-ECB67073E8E8}" destId="{6E3F3E5F-24B0-47F6-8185-18DF7D12409F}" srcOrd="1" destOrd="0" presId="urn:microsoft.com/office/officeart/2005/8/layout/vList2"/>
    <dgm:cxn modelId="{C54E87FE-9C4A-41CD-9425-56E535D2E219}" type="presParOf" srcId="{32E81A8E-4111-4748-A4B0-ECB67073E8E8}" destId="{2F08F57D-79BC-4B42-8F06-B1395F764150}" srcOrd="2" destOrd="0" presId="urn:microsoft.com/office/officeart/2005/8/layout/vList2"/>
    <dgm:cxn modelId="{6709A9B0-92C4-4932-A64A-2DB2C779B72D}" type="presParOf" srcId="{32E81A8E-4111-4748-A4B0-ECB67073E8E8}" destId="{946D0AD0-E290-493B-AE66-5C9C700C8184}" srcOrd="3" destOrd="0" presId="urn:microsoft.com/office/officeart/2005/8/layout/vList2"/>
    <dgm:cxn modelId="{6DE5BD70-A3B7-4420-8225-73535E08E896}" type="presParOf" srcId="{32E81A8E-4111-4748-A4B0-ECB67073E8E8}" destId="{7ED92273-1DD0-472C-A1EE-96A61B08564A}" srcOrd="4" destOrd="0" presId="urn:microsoft.com/office/officeart/2005/8/layout/vList2"/>
    <dgm:cxn modelId="{ECE60957-ED36-4E7B-B4B2-BC6BE61D9D44}" type="presParOf" srcId="{32E81A8E-4111-4748-A4B0-ECB67073E8E8}" destId="{755F537E-6C10-4E48-8EA1-E1E71A13BCC2}" srcOrd="5" destOrd="0" presId="urn:microsoft.com/office/officeart/2005/8/layout/vList2"/>
    <dgm:cxn modelId="{E9A3F037-2329-43A7-8E14-E64FFABFD0BB}" type="presParOf" srcId="{32E81A8E-4111-4748-A4B0-ECB67073E8E8}" destId="{ADC6AA4C-E318-4115-B54B-64A290D6250C}" srcOrd="6" destOrd="0" presId="urn:microsoft.com/office/officeart/2005/8/layout/vList2"/>
    <dgm:cxn modelId="{4D44495C-D2FE-40FD-8D9C-C74B18AA3ED6}" type="presParOf" srcId="{32E81A8E-4111-4748-A4B0-ECB67073E8E8}" destId="{482ABC27-1D29-4C04-B8BA-AC8478E2ED32}" srcOrd="7" destOrd="0" presId="urn:microsoft.com/office/officeart/2005/8/layout/vList2"/>
    <dgm:cxn modelId="{E71C971B-E984-42C3-B40A-89D6D157418D}" type="presParOf" srcId="{32E81A8E-4111-4748-A4B0-ECB67073E8E8}" destId="{1BB6F12C-70AD-4ABF-9989-47493752D0FC}" srcOrd="8" destOrd="0" presId="urn:microsoft.com/office/officeart/2005/8/layout/vList2"/>
    <dgm:cxn modelId="{DE063C53-E5D1-4ADB-8E0D-D087D0AA4435}" type="presParOf" srcId="{32E81A8E-4111-4748-A4B0-ECB67073E8E8}" destId="{B4CA8003-5057-46C2-9BE9-AF698EE323D2}" srcOrd="9" destOrd="0" presId="urn:microsoft.com/office/officeart/2005/8/layout/vList2"/>
    <dgm:cxn modelId="{F395E1BE-24EB-43FF-9E88-53651BD9F1F3}" type="presParOf" srcId="{32E81A8E-4111-4748-A4B0-ECB67073E8E8}" destId="{F9044CAE-34B2-4494-95C1-C5CE83F88216}" srcOrd="10" destOrd="0" presId="urn:microsoft.com/office/officeart/2005/8/layout/vList2"/>
    <dgm:cxn modelId="{3EFE88E8-3AE5-4A14-9B90-2CFE33535804}" type="presParOf" srcId="{32E81A8E-4111-4748-A4B0-ECB67073E8E8}" destId="{51795820-EED2-438F-816D-91F9328A06EE}" srcOrd="11" destOrd="0" presId="urn:microsoft.com/office/officeart/2005/8/layout/vList2"/>
    <dgm:cxn modelId="{B774480C-2126-4351-ABDA-6B85EF7A01F7}" type="presParOf" srcId="{32E81A8E-4111-4748-A4B0-ECB67073E8E8}" destId="{122F6911-0C77-4E7C-8611-89211D1337A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F84F1-492B-4B02-8A97-4EE331A33F98}">
      <dsp:nvSpPr>
        <dsp:cNvPr id="0" name=""/>
        <dsp:cNvSpPr/>
      </dsp:nvSpPr>
      <dsp:spPr>
        <a:xfrm>
          <a:off x="0" y="430838"/>
          <a:ext cx="6398410" cy="70149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Základní informace o studiu:</a:t>
          </a:r>
          <a:endParaRPr lang="en-US" sz="2400" kern="1200" dirty="0">
            <a:latin typeface="Century" panose="02040604050505020304" pitchFamily="18" charset="0"/>
          </a:endParaRPr>
        </a:p>
      </dsp:txBody>
      <dsp:txXfrm>
        <a:off x="34244" y="465082"/>
        <a:ext cx="6329922" cy="633011"/>
      </dsp:txXfrm>
    </dsp:sp>
    <dsp:sp modelId="{75B31AEF-93F7-403B-97E6-74EEA44703AC}">
      <dsp:nvSpPr>
        <dsp:cNvPr id="0" name=""/>
        <dsp:cNvSpPr/>
      </dsp:nvSpPr>
      <dsp:spPr>
        <a:xfrm>
          <a:off x="0" y="1132337"/>
          <a:ext cx="6398410" cy="410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5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3 roky, </a:t>
          </a:r>
          <a:r>
            <a:rPr lang="cs-CZ" sz="2000" kern="1200" dirty="0" err="1">
              <a:latin typeface="Century" panose="02040604050505020304" pitchFamily="18" charset="0"/>
            </a:rPr>
            <a:t>jednoobor</a:t>
          </a:r>
          <a:r>
            <a:rPr lang="cs-CZ" sz="2000" kern="1200" dirty="0">
              <a:latin typeface="Century" panose="02040604050505020304" pitchFamily="18" charset="0"/>
            </a:rPr>
            <a:t>, </a:t>
          </a:r>
          <a:r>
            <a:rPr lang="cs-CZ" sz="2000" kern="1200" dirty="0" err="1">
              <a:latin typeface="Century" panose="02040604050505020304" pitchFamily="18" charset="0"/>
            </a:rPr>
            <a:t>dvojobor</a:t>
          </a:r>
          <a:r>
            <a:rPr lang="cs-CZ" sz="2000" kern="1200" dirty="0">
              <a:latin typeface="Century" panose="02040604050505020304" pitchFamily="18" charset="0"/>
            </a:rPr>
            <a:t> (hlavní, vedlejší)</a:t>
          </a:r>
          <a:endParaRPr lang="en-US" sz="2000" kern="1200" dirty="0">
            <a:latin typeface="Century" panose="02040604050505020304" pitchFamily="18" charset="0"/>
          </a:endParaRPr>
        </a:p>
      </dsp:txBody>
      <dsp:txXfrm>
        <a:off x="0" y="1132337"/>
        <a:ext cx="6398410" cy="410921"/>
      </dsp:txXfrm>
    </dsp:sp>
    <dsp:sp modelId="{F2C45251-748A-455E-8650-71DD0161B2C0}">
      <dsp:nvSpPr>
        <dsp:cNvPr id="0" name=""/>
        <dsp:cNvSpPr/>
      </dsp:nvSpPr>
      <dsp:spPr>
        <a:xfrm>
          <a:off x="0" y="1543259"/>
          <a:ext cx="6398410" cy="501132"/>
        </a:xfrm>
        <a:prstGeom prst="roundRect">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Přijímací zkoušky: </a:t>
          </a:r>
          <a:endParaRPr lang="en-US" sz="2400" kern="1200" dirty="0">
            <a:latin typeface="Century" panose="02040604050505020304" pitchFamily="18" charset="0"/>
          </a:endParaRPr>
        </a:p>
      </dsp:txBody>
      <dsp:txXfrm>
        <a:off x="24463" y="1567722"/>
        <a:ext cx="6349484" cy="452206"/>
      </dsp:txXfrm>
    </dsp:sp>
    <dsp:sp modelId="{43E5181F-4451-422D-9F61-017E52AC5197}">
      <dsp:nvSpPr>
        <dsp:cNvPr id="0" name=""/>
        <dsp:cNvSpPr/>
      </dsp:nvSpPr>
      <dsp:spPr>
        <a:xfrm>
          <a:off x="0" y="2044392"/>
          <a:ext cx="6398410" cy="48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5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ZSV (</a:t>
          </a:r>
          <a:r>
            <a:rPr lang="cs-CZ" sz="2000" kern="1200" dirty="0" err="1">
              <a:latin typeface="Century" panose="02040604050505020304" pitchFamily="18" charset="0"/>
            </a:rPr>
            <a:t>Scio</a:t>
          </a:r>
          <a:r>
            <a:rPr lang="cs-CZ" sz="2000" kern="1200" dirty="0">
              <a:latin typeface="Century" panose="02040604050505020304" pitchFamily="18" charset="0"/>
            </a:rPr>
            <a:t>) nebo bez přijímaček (SOČ)</a:t>
          </a:r>
          <a:endParaRPr lang="en-US" sz="2000" kern="1200" dirty="0">
            <a:latin typeface="Century" panose="02040604050505020304" pitchFamily="18" charset="0"/>
          </a:endParaRPr>
        </a:p>
      </dsp:txBody>
      <dsp:txXfrm>
        <a:off x="0" y="2044392"/>
        <a:ext cx="6398410" cy="481994"/>
      </dsp:txXfrm>
    </dsp:sp>
    <dsp:sp modelId="{3579344B-4BA8-4EF7-9116-02A5DC5166B4}">
      <dsp:nvSpPr>
        <dsp:cNvPr id="0" name=""/>
        <dsp:cNvSpPr/>
      </dsp:nvSpPr>
      <dsp:spPr>
        <a:xfrm>
          <a:off x="0" y="2526386"/>
          <a:ext cx="6398410" cy="537925"/>
        </a:xfrm>
        <a:prstGeom prst="roundRect">
          <a:avLst/>
        </a:prstGeom>
        <a:solidFill>
          <a:schemeClr val="accent5">
            <a:hueOff val="17835912"/>
            <a:satOff val="0"/>
            <a:lumOff val="-1372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Studium:</a:t>
          </a:r>
          <a:r>
            <a:rPr lang="cs-CZ" sz="2400" kern="1200" dirty="0">
              <a:latin typeface="Century" panose="02040604050505020304" pitchFamily="18" charset="0"/>
            </a:rPr>
            <a:t> </a:t>
          </a:r>
          <a:endParaRPr lang="en-US" sz="2400" kern="1200" dirty="0">
            <a:latin typeface="Century" panose="02040604050505020304" pitchFamily="18" charset="0"/>
          </a:endParaRPr>
        </a:p>
      </dsp:txBody>
      <dsp:txXfrm>
        <a:off x="26259" y="2552645"/>
        <a:ext cx="6345892" cy="485407"/>
      </dsp:txXfrm>
    </dsp:sp>
    <dsp:sp modelId="{B129B2C5-3535-4A0E-A755-BE731FB470AE}">
      <dsp:nvSpPr>
        <dsp:cNvPr id="0" name=""/>
        <dsp:cNvSpPr/>
      </dsp:nvSpPr>
      <dsp:spPr>
        <a:xfrm>
          <a:off x="0" y="3064311"/>
          <a:ext cx="6398410" cy="2467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15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180 kreditů – </a:t>
          </a:r>
          <a:r>
            <a:rPr lang="cs-CZ" sz="2000" kern="1200" dirty="0" err="1">
              <a:latin typeface="Century" panose="02040604050505020304" pitchFamily="18" charset="0"/>
            </a:rPr>
            <a:t>jednoobor</a:t>
          </a:r>
          <a:r>
            <a:rPr lang="cs-CZ" sz="2000" kern="1200" dirty="0">
              <a:latin typeface="Century" panose="02040604050505020304" pitchFamily="18" charset="0"/>
            </a:rPr>
            <a:t> (povinné předměty, povinně volitelné předměty, předměty celouniverzitního základu, předměty k tvorbě bakalářské práce)</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2 předměty v angličtině (u nás nebo v zahraničí)</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Jazykové kompetence na úrovni B2 (angličtina, francouzština, němčina, španělština, ruština)</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endParaRPr lang="en-US" sz="2000" kern="1200" dirty="0">
            <a:latin typeface="Century" panose="02040604050505020304" pitchFamily="18" charset="0"/>
          </a:endParaRPr>
        </a:p>
      </dsp:txBody>
      <dsp:txXfrm>
        <a:off x="0" y="3064311"/>
        <a:ext cx="6398410" cy="24672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ECD85-9470-47E1-8564-AE2C2844514A}">
      <dsp:nvSpPr>
        <dsp:cNvPr id="0" name=""/>
        <dsp:cNvSpPr/>
      </dsp:nvSpPr>
      <dsp:spPr>
        <a:xfrm>
          <a:off x="0" y="2885807"/>
          <a:ext cx="6702551" cy="581370"/>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Politika a služby zaměstnanosti</a:t>
          </a:r>
          <a:endParaRPr lang="en-US" sz="2200" kern="1200" dirty="0">
            <a:latin typeface="Century" panose="02040604050505020304" pitchFamily="18" charset="0"/>
          </a:endParaRPr>
        </a:p>
      </dsp:txBody>
      <dsp:txXfrm>
        <a:off x="28380" y="2914187"/>
        <a:ext cx="6645791" cy="524610"/>
      </dsp:txXfrm>
    </dsp:sp>
    <dsp:sp modelId="{2F08F57D-79BC-4B42-8F06-B1395F764150}">
      <dsp:nvSpPr>
        <dsp:cNvPr id="0" name=""/>
        <dsp:cNvSpPr/>
      </dsp:nvSpPr>
      <dsp:spPr>
        <a:xfrm>
          <a:off x="0" y="3499190"/>
          <a:ext cx="6702551" cy="527670"/>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Základy práva, pracovní a sociální právo</a:t>
          </a:r>
          <a:endParaRPr lang="en-US" sz="2200" kern="1200" dirty="0">
            <a:latin typeface="Century" panose="02040604050505020304" pitchFamily="18" charset="0"/>
          </a:endParaRPr>
        </a:p>
      </dsp:txBody>
      <dsp:txXfrm>
        <a:off x="25759" y="3524949"/>
        <a:ext cx="6651033" cy="476152"/>
      </dsp:txXfrm>
    </dsp:sp>
    <dsp:sp modelId="{7ED92273-1DD0-472C-A1EE-96A61B08564A}">
      <dsp:nvSpPr>
        <dsp:cNvPr id="0" name=""/>
        <dsp:cNvSpPr/>
      </dsp:nvSpPr>
      <dsp:spPr>
        <a:xfrm>
          <a:off x="0" y="2324116"/>
          <a:ext cx="6702551" cy="527670"/>
        </a:xfrm>
        <a:prstGeom prst="roundRect">
          <a:avLst/>
        </a:prstGeom>
        <a:solidFill>
          <a:schemeClr val="bg2">
            <a:lumMod val="60000"/>
            <a:lumOff val="4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Personální rozvoj a vzdělávání v organizacích</a:t>
          </a:r>
          <a:endParaRPr lang="en-US" sz="2200" kern="1200" dirty="0">
            <a:latin typeface="Century" panose="02040604050505020304" pitchFamily="18" charset="0"/>
          </a:endParaRPr>
        </a:p>
      </dsp:txBody>
      <dsp:txXfrm>
        <a:off x="25759" y="2349875"/>
        <a:ext cx="6651033" cy="476152"/>
      </dsp:txXfrm>
    </dsp:sp>
    <dsp:sp modelId="{ADC6AA4C-E318-4115-B54B-64A290D6250C}">
      <dsp:nvSpPr>
        <dsp:cNvPr id="0" name=""/>
        <dsp:cNvSpPr/>
      </dsp:nvSpPr>
      <dsp:spPr>
        <a:xfrm>
          <a:off x="0" y="1232654"/>
          <a:ext cx="6702551" cy="527670"/>
        </a:xfrm>
        <a:prstGeom prst="roundRect">
          <a:avLst/>
        </a:prstGeom>
        <a:solidFill>
          <a:srgbClr val="00B0F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Trénink dovedností pro vedení rozhovorů</a:t>
          </a:r>
          <a:endParaRPr lang="en-US" sz="2200" kern="1200" dirty="0">
            <a:latin typeface="Century" panose="02040604050505020304" pitchFamily="18" charset="0"/>
          </a:endParaRPr>
        </a:p>
      </dsp:txBody>
      <dsp:txXfrm>
        <a:off x="25759" y="1258413"/>
        <a:ext cx="6651033" cy="476152"/>
      </dsp:txXfrm>
    </dsp:sp>
    <dsp:sp modelId="{1BB6F12C-70AD-4ABF-9989-47493752D0FC}">
      <dsp:nvSpPr>
        <dsp:cNvPr id="0" name=""/>
        <dsp:cNvSpPr/>
      </dsp:nvSpPr>
      <dsp:spPr>
        <a:xfrm>
          <a:off x="0" y="1771656"/>
          <a:ext cx="6702551" cy="527670"/>
        </a:xfrm>
        <a:prstGeom prst="roundRect">
          <a:avLst/>
        </a:prstGeom>
        <a:solidFill>
          <a:srgbClr val="FFC00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Management diverzity a </a:t>
          </a:r>
          <a:r>
            <a:rPr lang="cs-CZ" sz="2200" kern="1200" dirty="0" err="1">
              <a:latin typeface="Century" panose="02040604050505020304" pitchFamily="18" charset="0"/>
            </a:rPr>
            <a:t>wellbeing</a:t>
          </a:r>
          <a:r>
            <a:rPr lang="cs-CZ" sz="2200" kern="1200" dirty="0">
              <a:latin typeface="Century" panose="02040604050505020304" pitchFamily="18" charset="0"/>
            </a:rPr>
            <a:t> zaměstnanců</a:t>
          </a:r>
          <a:endParaRPr lang="en-US" sz="2200" kern="1200" dirty="0">
            <a:latin typeface="Century" panose="02040604050505020304" pitchFamily="18" charset="0"/>
          </a:endParaRPr>
        </a:p>
      </dsp:txBody>
      <dsp:txXfrm>
        <a:off x="25759" y="1797415"/>
        <a:ext cx="6651033" cy="476152"/>
      </dsp:txXfrm>
    </dsp:sp>
    <dsp:sp modelId="{F9044CAE-34B2-4494-95C1-C5CE83F88216}">
      <dsp:nvSpPr>
        <dsp:cNvPr id="0" name=""/>
        <dsp:cNvSpPr/>
      </dsp:nvSpPr>
      <dsp:spPr>
        <a:xfrm>
          <a:off x="0" y="4044956"/>
          <a:ext cx="6702551" cy="527670"/>
        </a:xfrm>
        <a:prstGeom prst="roundRect">
          <a:avLst/>
        </a:prstGeom>
        <a:solidFill>
          <a:schemeClr val="bg2">
            <a:lumMod val="5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Základy ekonomie a podniková ekonomie</a:t>
          </a:r>
          <a:endParaRPr lang="en-US" sz="2200" kern="1200" dirty="0">
            <a:latin typeface="Century" panose="02040604050505020304" pitchFamily="18" charset="0"/>
          </a:endParaRPr>
        </a:p>
      </dsp:txBody>
      <dsp:txXfrm>
        <a:off x="25759" y="4070715"/>
        <a:ext cx="6651033" cy="476152"/>
      </dsp:txXfrm>
    </dsp:sp>
    <dsp:sp modelId="{122F6911-0C77-4E7C-8611-89211D1337AC}">
      <dsp:nvSpPr>
        <dsp:cNvPr id="0" name=""/>
        <dsp:cNvSpPr/>
      </dsp:nvSpPr>
      <dsp:spPr>
        <a:xfrm>
          <a:off x="0" y="660209"/>
          <a:ext cx="6702551" cy="527670"/>
        </a:xfrm>
        <a:prstGeom prst="roundRect">
          <a:avLst/>
        </a:prstGeom>
        <a:solidFill>
          <a:srgbClr val="0070C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latin typeface="Century" panose="02040604050505020304" pitchFamily="18" charset="0"/>
            </a:rPr>
            <a:t>Psychologie práce</a:t>
          </a:r>
          <a:endParaRPr lang="en-US" sz="2200" kern="1200" dirty="0">
            <a:latin typeface="Century" panose="02040604050505020304" pitchFamily="18" charset="0"/>
          </a:endParaRPr>
        </a:p>
      </dsp:txBody>
      <dsp:txXfrm>
        <a:off x="25759" y="685968"/>
        <a:ext cx="6651033"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F84F1-492B-4B02-8A97-4EE331A33F98}">
      <dsp:nvSpPr>
        <dsp:cNvPr id="0" name=""/>
        <dsp:cNvSpPr/>
      </dsp:nvSpPr>
      <dsp:spPr>
        <a:xfrm>
          <a:off x="0" y="6030"/>
          <a:ext cx="6471181" cy="32999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a:latin typeface="Century" panose="02040604050505020304" pitchFamily="18" charset="0"/>
            </a:rPr>
            <a:t>Jednooborové studium:</a:t>
          </a:r>
          <a:endParaRPr lang="en-US" sz="2400" kern="1200" dirty="0">
            <a:latin typeface="Century" panose="02040604050505020304" pitchFamily="18" charset="0"/>
          </a:endParaRPr>
        </a:p>
      </dsp:txBody>
      <dsp:txXfrm>
        <a:off x="16109" y="22139"/>
        <a:ext cx="6438963" cy="297778"/>
      </dsp:txXfrm>
    </dsp:sp>
    <dsp:sp modelId="{75B31AEF-93F7-403B-97E6-74EEA44703AC}">
      <dsp:nvSpPr>
        <dsp:cNvPr id="0" name=""/>
        <dsp:cNvSpPr/>
      </dsp:nvSpPr>
      <dsp:spPr>
        <a:xfrm>
          <a:off x="0" y="336026"/>
          <a:ext cx="6471181" cy="3524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b="0" kern="1200">
              <a:latin typeface="Century" panose="02040604050505020304" pitchFamily="18" charset="0"/>
            </a:rPr>
            <a:t>Prezenční</a:t>
          </a:r>
          <a:endParaRPr lang="en-US" sz="2000" b="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b="0" kern="1200">
              <a:latin typeface="Century" panose="02040604050505020304" pitchFamily="18" charset="0"/>
            </a:rPr>
            <a:t>Kombinované</a:t>
          </a:r>
          <a:endParaRPr lang="en-US" sz="2000" b="0" kern="1200" dirty="0">
            <a:latin typeface="Century" panose="02040604050505020304" pitchFamily="18" charset="0"/>
          </a:endParaRPr>
        </a:p>
      </dsp:txBody>
      <dsp:txXfrm>
        <a:off x="0" y="336026"/>
        <a:ext cx="6471181" cy="3524632"/>
      </dsp:txXfrm>
    </dsp:sp>
    <dsp:sp modelId="{F2C45251-748A-455E-8650-71DD0161B2C0}">
      <dsp:nvSpPr>
        <dsp:cNvPr id="0" name=""/>
        <dsp:cNvSpPr/>
      </dsp:nvSpPr>
      <dsp:spPr>
        <a:xfrm>
          <a:off x="0" y="1138260"/>
          <a:ext cx="6471181" cy="329996"/>
        </a:xfrm>
        <a:prstGeom prst="roundRect">
          <a:avLst/>
        </a:prstGeom>
        <a:solidFill>
          <a:srgbClr val="00B05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Přijímací zkoušky: </a:t>
          </a:r>
          <a:endParaRPr lang="en-US" sz="2400" kern="1200" dirty="0">
            <a:latin typeface="Century" panose="02040604050505020304" pitchFamily="18" charset="0"/>
          </a:endParaRPr>
        </a:p>
      </dsp:txBody>
      <dsp:txXfrm>
        <a:off x="16109" y="1154369"/>
        <a:ext cx="6438963" cy="297778"/>
      </dsp:txXfrm>
    </dsp:sp>
    <dsp:sp modelId="{43E5181F-4451-422D-9F61-017E52AC5197}">
      <dsp:nvSpPr>
        <dsp:cNvPr id="0" name=""/>
        <dsp:cNvSpPr/>
      </dsp:nvSpPr>
      <dsp:spPr>
        <a:xfrm>
          <a:off x="0" y="1489076"/>
          <a:ext cx="6471181" cy="3812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Bakalářská práce</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Strukturovaný životopis </a:t>
          </a:r>
          <a:r>
            <a:rPr lang="cs-CZ" sz="2000" b="1" kern="1200" dirty="0">
              <a:latin typeface="Century" panose="02040604050505020304" pitchFamily="18" charset="0"/>
            </a:rPr>
            <a:t>(předměty + praxe!!!)</a:t>
          </a:r>
          <a:endParaRPr lang="en-US" sz="2000" b="1" kern="1200" dirty="0">
            <a:latin typeface="Century" panose="02040604050505020304" pitchFamily="18" charset="0"/>
          </a:endParaRPr>
        </a:p>
      </dsp:txBody>
      <dsp:txXfrm>
        <a:off x="0" y="1489076"/>
        <a:ext cx="6471181" cy="381283"/>
      </dsp:txXfrm>
    </dsp:sp>
    <dsp:sp modelId="{3579344B-4BA8-4EF7-9116-02A5DC5166B4}">
      <dsp:nvSpPr>
        <dsp:cNvPr id="0" name=""/>
        <dsp:cNvSpPr/>
      </dsp:nvSpPr>
      <dsp:spPr>
        <a:xfrm>
          <a:off x="0" y="2256148"/>
          <a:ext cx="6471181" cy="329996"/>
        </a:xfrm>
        <a:prstGeom prst="roundRect">
          <a:avLst/>
        </a:prstGeom>
        <a:solidFill>
          <a:schemeClr val="accent5">
            <a:hueOff val="17835912"/>
            <a:satOff val="0"/>
            <a:lumOff val="-1372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cs-CZ" sz="2400" b="1" kern="1200" dirty="0">
              <a:latin typeface="Century" panose="02040604050505020304" pitchFamily="18" charset="0"/>
            </a:rPr>
            <a:t>Studium:</a:t>
          </a:r>
          <a:r>
            <a:rPr lang="cs-CZ" sz="2400" kern="1200" dirty="0">
              <a:latin typeface="Century" panose="02040604050505020304" pitchFamily="18" charset="0"/>
            </a:rPr>
            <a:t> </a:t>
          </a:r>
          <a:endParaRPr lang="en-US" sz="2400" kern="1200" dirty="0">
            <a:latin typeface="Century" panose="02040604050505020304" pitchFamily="18" charset="0"/>
          </a:endParaRPr>
        </a:p>
      </dsp:txBody>
      <dsp:txXfrm>
        <a:off x="16109" y="2272257"/>
        <a:ext cx="6438963" cy="297778"/>
      </dsp:txXfrm>
    </dsp:sp>
    <dsp:sp modelId="{B129B2C5-3535-4A0E-A755-BE731FB470AE}">
      <dsp:nvSpPr>
        <dsp:cNvPr id="0" name=""/>
        <dsp:cNvSpPr/>
      </dsp:nvSpPr>
      <dsp:spPr>
        <a:xfrm>
          <a:off x="0" y="2611270"/>
          <a:ext cx="6471181" cy="1215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460"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120 kreditů (povinné předměty, povinně volitelné předměty, předměty k tvorbě diplomové práce, 4 ECTS za předměty v angličtině)</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Prezenční studium: min. 1 předmět v angličtině, jazyková kompetence  na úrovni C1</a:t>
          </a:r>
          <a:endParaRPr lang="en-US" sz="2000" kern="1200" dirty="0">
            <a:latin typeface="Century" panose="02040604050505020304" pitchFamily="18" charset="0"/>
          </a:endParaRPr>
        </a:p>
        <a:p>
          <a:pPr marL="228600" lvl="1" indent="-228600" algn="l" defTabSz="889000">
            <a:lnSpc>
              <a:spcPct val="90000"/>
            </a:lnSpc>
            <a:spcBef>
              <a:spcPct val="0"/>
            </a:spcBef>
            <a:spcAft>
              <a:spcPct val="20000"/>
            </a:spcAft>
            <a:buChar char="•"/>
          </a:pPr>
          <a:r>
            <a:rPr lang="cs-CZ" sz="2000" kern="1200" dirty="0">
              <a:latin typeface="Century" panose="02040604050505020304" pitchFamily="18" charset="0"/>
            </a:rPr>
            <a:t>Kombinované studium: jazyková kompetence na úrovni B2</a:t>
          </a:r>
          <a:endParaRPr lang="en-US" sz="2000" kern="1200" dirty="0">
            <a:latin typeface="Century" panose="02040604050505020304" pitchFamily="18" charset="0"/>
          </a:endParaRPr>
        </a:p>
      </dsp:txBody>
      <dsp:txXfrm>
        <a:off x="0" y="2611270"/>
        <a:ext cx="6471181" cy="12153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8ECD85-9470-47E1-8564-AE2C2844514A}">
      <dsp:nvSpPr>
        <dsp:cNvPr id="0" name=""/>
        <dsp:cNvSpPr/>
      </dsp:nvSpPr>
      <dsp:spPr>
        <a:xfrm>
          <a:off x="0" y="3134968"/>
          <a:ext cx="6702551" cy="586279"/>
        </a:xfrm>
        <a:prstGeom prst="roundRect">
          <a:avLst/>
        </a:prstGeom>
        <a:solidFill>
          <a:schemeClr val="accent2">
            <a:lumMod val="60000"/>
            <a:lumOff val="4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solidFill>
                <a:prstClr val="white"/>
              </a:solidFill>
              <a:latin typeface="Century" panose="02040604050505020304" pitchFamily="18" charset="0"/>
              <a:ea typeface="DejaVu Sans"/>
              <a:cs typeface="DejaVu Sans"/>
            </a:rPr>
            <a:t>Programy organizačního rozvoje</a:t>
          </a:r>
          <a:endParaRPr lang="en-US" sz="2200" kern="1200" dirty="0">
            <a:solidFill>
              <a:prstClr val="white"/>
            </a:solidFill>
            <a:latin typeface="Century" panose="02040604050505020304" pitchFamily="18" charset="0"/>
            <a:ea typeface="DejaVu Sans"/>
            <a:cs typeface="DejaVu Sans"/>
          </a:endParaRPr>
        </a:p>
      </dsp:txBody>
      <dsp:txXfrm>
        <a:off x="28620" y="3163588"/>
        <a:ext cx="6645311" cy="529039"/>
      </dsp:txXfrm>
    </dsp:sp>
    <dsp:sp modelId="{2F08F57D-79BC-4B42-8F06-B1395F764150}">
      <dsp:nvSpPr>
        <dsp:cNvPr id="0" name=""/>
        <dsp:cNvSpPr/>
      </dsp:nvSpPr>
      <dsp:spPr>
        <a:xfrm>
          <a:off x="0" y="3741574"/>
          <a:ext cx="6702551" cy="750957"/>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solidFill>
                <a:prstClr val="white"/>
              </a:solidFill>
              <a:latin typeface="Century" panose="02040604050505020304" pitchFamily="18" charset="0"/>
              <a:ea typeface="DejaVu Sans"/>
              <a:cs typeface="DejaVu Sans"/>
            </a:rPr>
            <a:t>Kariérní rozvoj</a:t>
          </a:r>
          <a:endParaRPr lang="en-US" sz="2200" kern="1200" dirty="0">
            <a:solidFill>
              <a:prstClr val="white"/>
            </a:solidFill>
            <a:latin typeface="Century" panose="02040604050505020304" pitchFamily="18" charset="0"/>
            <a:ea typeface="DejaVu Sans"/>
            <a:cs typeface="DejaVu Sans"/>
          </a:endParaRPr>
        </a:p>
      </dsp:txBody>
      <dsp:txXfrm>
        <a:off x="36659" y="3778233"/>
        <a:ext cx="6629233" cy="677639"/>
      </dsp:txXfrm>
    </dsp:sp>
    <dsp:sp modelId="{7ED92273-1DD0-472C-A1EE-96A61B08564A}">
      <dsp:nvSpPr>
        <dsp:cNvPr id="0" name=""/>
        <dsp:cNvSpPr/>
      </dsp:nvSpPr>
      <dsp:spPr>
        <a:xfrm>
          <a:off x="0" y="2355573"/>
          <a:ext cx="6702551" cy="750957"/>
        </a:xfrm>
        <a:prstGeom prst="roundRect">
          <a:avLst/>
        </a:prstGeom>
        <a:solidFill>
          <a:schemeClr val="bg2">
            <a:lumMod val="75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a:latin typeface="Century" panose="02040604050505020304" pitchFamily="18" charset="0"/>
            </a:rPr>
            <a:t>Governance, agency and problems of public administration</a:t>
          </a:r>
          <a:endParaRPr lang="en-US" sz="1900" kern="1200" dirty="0">
            <a:latin typeface="Century" panose="02040604050505020304" pitchFamily="18" charset="0"/>
          </a:endParaRPr>
        </a:p>
      </dsp:txBody>
      <dsp:txXfrm>
        <a:off x="36659" y="2392232"/>
        <a:ext cx="6629233" cy="677639"/>
      </dsp:txXfrm>
    </dsp:sp>
    <dsp:sp modelId="{ADC6AA4C-E318-4115-B54B-64A290D6250C}">
      <dsp:nvSpPr>
        <dsp:cNvPr id="0" name=""/>
        <dsp:cNvSpPr/>
      </dsp:nvSpPr>
      <dsp:spPr>
        <a:xfrm>
          <a:off x="0" y="807030"/>
          <a:ext cx="6702551" cy="750957"/>
        </a:xfrm>
        <a:prstGeom prst="roundRect">
          <a:avLst/>
        </a:prstGeom>
        <a:solidFill>
          <a:srgbClr val="00B0F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cs-CZ" sz="1900" kern="1200" dirty="0">
              <a:latin typeface="Century" panose="02040604050505020304" pitchFamily="18" charset="0"/>
            </a:rPr>
            <a:t>Ekonomika a udržitelnost organizací ziskového/neziskového sektor</a:t>
          </a:r>
          <a:endParaRPr lang="en-US" sz="1900" kern="1200" dirty="0">
            <a:latin typeface="Century" panose="02040604050505020304" pitchFamily="18" charset="0"/>
          </a:endParaRPr>
        </a:p>
      </dsp:txBody>
      <dsp:txXfrm>
        <a:off x="36659" y="843689"/>
        <a:ext cx="6629233" cy="677639"/>
      </dsp:txXfrm>
    </dsp:sp>
    <dsp:sp modelId="{1BB6F12C-70AD-4ABF-9989-47493752D0FC}">
      <dsp:nvSpPr>
        <dsp:cNvPr id="0" name=""/>
        <dsp:cNvSpPr/>
      </dsp:nvSpPr>
      <dsp:spPr>
        <a:xfrm>
          <a:off x="0" y="1591672"/>
          <a:ext cx="6702551" cy="712252"/>
        </a:xfrm>
        <a:prstGeom prst="roundRect">
          <a:avLst/>
        </a:prstGeom>
        <a:solidFill>
          <a:srgbClr val="FFC00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solidFill>
                <a:prstClr val="white"/>
              </a:solidFill>
              <a:latin typeface="Century" panose="02040604050505020304" pitchFamily="18" charset="0"/>
              <a:ea typeface="DejaVu Sans"/>
              <a:cs typeface="DejaVu Sans"/>
            </a:rPr>
            <a:t>Tvorba</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projektů</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ve</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státním</a:t>
          </a:r>
          <a:r>
            <a:rPr lang="cs-CZ" sz="1800" kern="1200">
              <a:latin typeface="Century" panose="02040604050505020304" pitchFamily="18" charset="0"/>
            </a:rPr>
            <a:t> </a:t>
          </a:r>
          <a:r>
            <a:rPr lang="cs-CZ" sz="2200" kern="1200">
              <a:solidFill>
                <a:prstClr val="white"/>
              </a:solidFill>
              <a:latin typeface="Century" panose="02040604050505020304" pitchFamily="18" charset="0"/>
              <a:ea typeface="DejaVu Sans"/>
              <a:cs typeface="DejaVu Sans"/>
            </a:rPr>
            <a:t>a nestátním sektoru</a:t>
          </a:r>
          <a:endParaRPr lang="en-US" sz="2200" kern="1200" dirty="0">
            <a:solidFill>
              <a:prstClr val="white"/>
            </a:solidFill>
            <a:latin typeface="Century" panose="02040604050505020304" pitchFamily="18" charset="0"/>
            <a:ea typeface="DejaVu Sans"/>
            <a:cs typeface="DejaVu Sans"/>
          </a:endParaRPr>
        </a:p>
      </dsp:txBody>
      <dsp:txXfrm>
        <a:off x="34769" y="1626441"/>
        <a:ext cx="6633013" cy="642714"/>
      </dsp:txXfrm>
    </dsp:sp>
    <dsp:sp modelId="{F9044CAE-34B2-4494-95C1-C5CE83F88216}">
      <dsp:nvSpPr>
        <dsp:cNvPr id="0" name=""/>
        <dsp:cNvSpPr/>
      </dsp:nvSpPr>
      <dsp:spPr>
        <a:xfrm>
          <a:off x="0" y="4480378"/>
          <a:ext cx="6702551" cy="750957"/>
        </a:xfrm>
        <a:prstGeom prst="roundRect">
          <a:avLst/>
        </a:prstGeom>
        <a:solidFill>
          <a:schemeClr val="bg2">
            <a:lumMod val="5000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solidFill>
                <a:prstClr val="white"/>
              </a:solidFill>
              <a:latin typeface="Century" panose="02040604050505020304" pitchFamily="18" charset="0"/>
              <a:ea typeface="DejaVu Sans"/>
              <a:cs typeface="DejaVu Sans"/>
            </a:rPr>
            <a:t>Současné problémy veřejné a sociální politiky</a:t>
          </a:r>
          <a:endParaRPr lang="en-US" sz="2200" kern="1200" dirty="0">
            <a:solidFill>
              <a:prstClr val="white"/>
            </a:solidFill>
            <a:latin typeface="Century" panose="02040604050505020304" pitchFamily="18" charset="0"/>
            <a:ea typeface="DejaVu Sans"/>
            <a:cs typeface="DejaVu Sans"/>
          </a:endParaRPr>
        </a:p>
      </dsp:txBody>
      <dsp:txXfrm>
        <a:off x="36659" y="4517037"/>
        <a:ext cx="6629233" cy="677639"/>
      </dsp:txXfrm>
    </dsp:sp>
    <dsp:sp modelId="{122F6911-0C77-4E7C-8611-89211D1337AC}">
      <dsp:nvSpPr>
        <dsp:cNvPr id="0" name=""/>
        <dsp:cNvSpPr/>
      </dsp:nvSpPr>
      <dsp:spPr>
        <a:xfrm>
          <a:off x="0" y="0"/>
          <a:ext cx="6702551" cy="750957"/>
        </a:xfrm>
        <a:prstGeom prst="roundRect">
          <a:avLst/>
        </a:prstGeom>
        <a:solidFill>
          <a:srgbClr val="0070C0"/>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latin typeface="Century" panose="02040604050505020304" pitchFamily="18" charset="0"/>
            </a:rPr>
            <a:t>Analýza a plánování lidských zdrojů</a:t>
          </a:r>
          <a:endParaRPr lang="en-US" sz="2200" kern="1200" dirty="0">
            <a:latin typeface="Century" panose="02040604050505020304" pitchFamily="18" charset="0"/>
          </a:endParaRPr>
        </a:p>
      </dsp:txBody>
      <dsp:txXfrm>
        <a:off x="36659" y="36659"/>
        <a:ext cx="6629233" cy="6776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22A6E591-545F-477E-80F2-F17A1A4776B3}" type="datetimeFigureOut">
              <a:rPr lang="cs-CZ" smtClean="0"/>
              <a:t>17.01.2025</a:t>
            </a:fld>
            <a:endParaRPr lang="cs-CZ"/>
          </a:p>
        </p:txBody>
      </p:sp>
      <p:sp>
        <p:nvSpPr>
          <p:cNvPr id="4" name="Zástupný symbol pro obrázek snímku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61473C14-F12F-48E0-9D7E-CEEA839FD129}" type="slidenum">
              <a:rPr lang="cs-CZ" smtClean="0"/>
              <a:t>‹#›</a:t>
            </a:fld>
            <a:endParaRPr lang="cs-CZ"/>
          </a:p>
        </p:txBody>
      </p:sp>
    </p:spTree>
    <p:extLst>
      <p:ext uri="{BB962C8B-B14F-4D97-AF65-F5344CB8AC3E}">
        <p14:creationId xmlns:p14="http://schemas.microsoft.com/office/powerpoint/2010/main" val="273379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1473C14-F12F-48E0-9D7E-CEEA839FD129}" type="slidenum">
              <a:rPr lang="cs-CZ" smtClean="0"/>
              <a:t>1</a:t>
            </a:fld>
            <a:endParaRPr lang="cs-CZ"/>
          </a:p>
        </p:txBody>
      </p:sp>
    </p:spTree>
    <p:extLst>
      <p:ext uri="{BB962C8B-B14F-4D97-AF65-F5344CB8AC3E}">
        <p14:creationId xmlns:p14="http://schemas.microsoft.com/office/powerpoint/2010/main" val="53206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7EDFB33-782E-4A0A-90DB-B3EDF0FB36EA}" type="slidenum">
              <a:rPr lang="cs-CZ" smtClean="0"/>
              <a:t>6</a:t>
            </a:fld>
            <a:endParaRPr lang="cs-CZ"/>
          </a:p>
        </p:txBody>
      </p:sp>
    </p:spTree>
    <p:extLst>
      <p:ext uri="{BB962C8B-B14F-4D97-AF65-F5344CB8AC3E}">
        <p14:creationId xmlns:p14="http://schemas.microsoft.com/office/powerpoint/2010/main" val="2233358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7EDFB33-782E-4A0A-90DB-B3EDF0FB36EA}" type="slidenum">
              <a:rPr lang="cs-CZ" smtClean="0"/>
              <a:t>7</a:t>
            </a:fld>
            <a:endParaRPr lang="cs-CZ"/>
          </a:p>
        </p:txBody>
      </p:sp>
    </p:spTree>
    <p:extLst>
      <p:ext uri="{BB962C8B-B14F-4D97-AF65-F5344CB8AC3E}">
        <p14:creationId xmlns:p14="http://schemas.microsoft.com/office/powerpoint/2010/main" val="278267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5"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6"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1"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33"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4E1AB9-30DC-460A-A349-049C1281C9A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AD72213-3B3E-4F8A-B365-DD433AF94DD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F990F06-8D2C-45A5-AB8E-6BC508EFE461}"/>
              </a:ext>
            </a:extLst>
          </p:cNvPr>
          <p:cNvSpPr>
            <a:spLocks noGrp="1"/>
          </p:cNvSpPr>
          <p:nvPr>
            <p:ph type="dt" sz="half" idx="10"/>
          </p:nvPr>
        </p:nvSpPr>
        <p:spPr/>
        <p:txBody>
          <a:bodyPr/>
          <a:lstStyle/>
          <a:p>
            <a:fld id="{986A0D43-8C04-4C3B-AA7E-8479D1E2B744}" type="datetimeFigureOut">
              <a:rPr lang="cs-CZ" smtClean="0"/>
              <a:t>17.01.2025</a:t>
            </a:fld>
            <a:endParaRPr lang="cs-CZ"/>
          </a:p>
        </p:txBody>
      </p:sp>
      <p:sp>
        <p:nvSpPr>
          <p:cNvPr id="5" name="Zástupný symbol pro zápatí 4">
            <a:extLst>
              <a:ext uri="{FF2B5EF4-FFF2-40B4-BE49-F238E27FC236}">
                <a16:creationId xmlns:a16="http://schemas.microsoft.com/office/drawing/2014/main" id="{CEFE8121-30F8-4BB1-B633-2E9EAE88D70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A30AC54-E456-483E-972B-D7F94A7FCB27}"/>
              </a:ext>
            </a:extLst>
          </p:cNvPr>
          <p:cNvSpPr>
            <a:spLocks noGrp="1"/>
          </p:cNvSpPr>
          <p:nvPr>
            <p:ph type="sldNum" sz="quarter" idx="12"/>
          </p:nvPr>
        </p:nvSpPr>
        <p:spPr/>
        <p:txBody>
          <a:bodyPr/>
          <a:lstStyle/>
          <a:p>
            <a:fld id="{4DEAAB56-4FE3-4A8E-BB81-909963BCAA9C}" type="slidenum">
              <a:rPr lang="cs-CZ" smtClean="0"/>
              <a:t>‹#›</a:t>
            </a:fld>
            <a:endParaRPr lang="cs-CZ"/>
          </a:p>
        </p:txBody>
      </p:sp>
    </p:spTree>
    <p:extLst>
      <p:ext uri="{BB962C8B-B14F-4D97-AF65-F5344CB8AC3E}">
        <p14:creationId xmlns:p14="http://schemas.microsoft.com/office/powerpoint/2010/main" val="2940035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4"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6"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8"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1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US" sz="4400" b="0" strike="noStrike" spc="-1">
              <a:latin typeface="Arial"/>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3"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Obrázek 8"/>
          <p:cNvPicPr/>
          <p:nvPr/>
        </p:nvPicPr>
        <p:blipFill>
          <a:blip r:embed="rId15"/>
          <a:stretch/>
        </p:blipFill>
        <p:spPr>
          <a:xfrm>
            <a:off x="274320" y="322560"/>
            <a:ext cx="2580480" cy="1780200"/>
          </a:xfrm>
          <a:prstGeom prst="rect">
            <a:avLst/>
          </a:prstGeom>
          <a:ln>
            <a:noFill/>
          </a:ln>
        </p:spPr>
      </p:pic>
      <p:sp>
        <p:nvSpPr>
          <p:cNvPr id="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2"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fif"/><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fif"/><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mailto:djs@fss.muni.cz" TargetMode="External"/><Relationship Id="rId2" Type="http://schemas.openxmlformats.org/officeDocument/2006/relationships/hyperlink" Target="https://czs.muni.cz/cs/" TargetMode="Externa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linkedin.com/in/tereza-hajdov%C3%A1-01/"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hyperlink" Target="https://www.linkedin.com/in/s%C3%A1ra-spoustov%C3%A1-3946671b3/"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crdownload"/><Relationship Id="rId4" Type="http://schemas.openxmlformats.org/officeDocument/2006/relationships/image" Target="../media/image42.pn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image" Target="../media/image49.png"/><Relationship Id="rId16"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53.jp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hyperlink" Target="https://www.linkedin.com/in/klarazboncakova/" TargetMode="External"/><Relationship Id="rId2" Type="http://schemas.openxmlformats.org/officeDocument/2006/relationships/image" Target="../media/image64.jpeg"/><Relationship Id="rId1" Type="http://schemas.openxmlformats.org/officeDocument/2006/relationships/slideLayout" Target="../slideLayouts/slideLayout3.xml"/><Relationship Id="rId4" Type="http://schemas.openxmlformats.org/officeDocument/2006/relationships/hyperlink" Target="https://www.instagram.com/angazuj.se/"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hyperlink" Target="https://www.facebook.com/groups/323574364056314/discussion/preview" TargetMode="External"/><Relationship Id="rId1" Type="http://schemas.openxmlformats.org/officeDocument/2006/relationships/slideLayout" Target="../slideLayouts/slideLayout3.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hyperlink" Target="https://www.linkedin.com/in/aimanalmasani/" TargetMode="External"/><Relationship Id="rId13" Type="http://schemas.openxmlformats.org/officeDocument/2006/relationships/hyperlink" Target="https://www.linkedin.com/in/eliskaklaclova/" TargetMode="External"/><Relationship Id="rId18" Type="http://schemas.openxmlformats.org/officeDocument/2006/relationships/hyperlink" Target="https://www.linkedin.com/in/kvetasvobodova/" TargetMode="External"/><Relationship Id="rId26" Type="http://schemas.openxmlformats.org/officeDocument/2006/relationships/hyperlink" Target="https://www.linkedin.com/in/ad&#233;la-zaj&#237;&#269;kov&#225;-6bb101346/" TargetMode="External"/><Relationship Id="rId3" Type="http://schemas.openxmlformats.org/officeDocument/2006/relationships/hyperlink" Target="https://www.linkedin.com/in/kl&#225;ra-divi&#353;ov&#225;/" TargetMode="External"/><Relationship Id="rId21" Type="http://schemas.openxmlformats.org/officeDocument/2006/relationships/hyperlink" Target="https://www.linkedin.com/in/ivana-sta&#328;kov&#225;-b22a91264/" TargetMode="External"/><Relationship Id="rId7" Type="http://schemas.openxmlformats.org/officeDocument/2006/relationships/hyperlink" Target="https://www.linkedin.com/in/petra-lavi&#269;kov&#225;/" TargetMode="External"/><Relationship Id="rId12" Type="http://schemas.openxmlformats.org/officeDocument/2006/relationships/hyperlink" Target="https://www.linkedin.com/in/eva-bi&#269;anov&#225;-710748278/" TargetMode="External"/><Relationship Id="rId17" Type="http://schemas.openxmlformats.org/officeDocument/2006/relationships/hyperlink" Target="https://www.linkedin.com/in/gabrielagrauerova/" TargetMode="External"/><Relationship Id="rId25" Type="http://schemas.openxmlformats.org/officeDocument/2006/relationships/hyperlink" Target="https://www.linkedin.com/in/jana-v&#345;es&#328;&#225;kov&#225;-1466a0156/" TargetMode="External"/><Relationship Id="rId2" Type="http://schemas.openxmlformats.org/officeDocument/2006/relationships/hyperlink" Target="https://www.linkedin.com/in/veronika-b&#345;ezovsk&#225;-212125295/" TargetMode="External"/><Relationship Id="rId16" Type="http://schemas.openxmlformats.org/officeDocument/2006/relationships/hyperlink" Target="https://www.linkedin.com/in/anna-ryt&#237;&#345;ov&#225;-052aa8224/" TargetMode="External"/><Relationship Id="rId20" Type="http://schemas.openxmlformats.org/officeDocument/2006/relationships/hyperlink" Target="https://www.linkedin.com/in/vikt&#243;ria%20jakubi&#269;kov&#225;/" TargetMode="External"/><Relationship Id="rId1" Type="http://schemas.openxmlformats.org/officeDocument/2006/relationships/slideLayout" Target="../slideLayouts/slideLayout3.xml"/><Relationship Id="rId6" Type="http://schemas.openxmlformats.org/officeDocument/2006/relationships/hyperlink" Target="https://www.linkedin.com/in/pavl&#237;na-dosoudilov&#225;/" TargetMode="External"/><Relationship Id="rId11" Type="http://schemas.openxmlformats.org/officeDocument/2006/relationships/hyperlink" Target="https://www.linkedin.com/in/krist%C3%BDna-rauchov&#225;-7134a913a/" TargetMode="External"/><Relationship Id="rId24" Type="http://schemas.openxmlformats.org/officeDocument/2006/relationships/hyperlink" Target="https://www.linkedin.com/in/jana-ryskova/" TargetMode="External"/><Relationship Id="rId5" Type="http://schemas.openxmlformats.org/officeDocument/2006/relationships/hyperlink" Target="https://www.linkedin.com/in/michaela-vesel%C3%A1-0202b9298/" TargetMode="External"/><Relationship Id="rId15" Type="http://schemas.openxmlformats.org/officeDocument/2006/relationships/hyperlink" Target="https://www.linkedin.com/in/romana-m&#243;&#382;iov&#225;-3091a9316/" TargetMode="External"/><Relationship Id="rId23" Type="http://schemas.openxmlformats.org/officeDocument/2006/relationships/hyperlink" Target="https://www.linkedin.com/in/jan-tru&#269;ka-3aa2922a5/" TargetMode="External"/><Relationship Id="rId28" Type="http://schemas.openxmlformats.org/officeDocument/2006/relationships/hyperlink" Target="https://www.linkedin.com/in/karol&#237;na-voborn&#225;-22036314b/" TargetMode="External"/><Relationship Id="rId10" Type="http://schemas.openxmlformats.org/officeDocument/2006/relationships/hyperlink" Target="https://www.linkedin.com/in/tereza-hanuliakov&#225;-754226203/" TargetMode="External"/><Relationship Id="rId19" Type="http://schemas.openxmlformats.org/officeDocument/2006/relationships/hyperlink" Target="https://www.linkedin.com/in/stella-svobodov&#225;-15a7a0268/" TargetMode="External"/><Relationship Id="rId4" Type="http://schemas.openxmlformats.org/officeDocument/2006/relationships/hyperlink" Target="https://www.linkedin.com/in/denisa-karolyova/" TargetMode="External"/><Relationship Id="rId9" Type="http://schemas.openxmlformats.org/officeDocument/2006/relationships/hyperlink" Target="https://www.linkedin.com/in/eva-guni&#353;ov&#225;-1a5aa5136/" TargetMode="External"/><Relationship Id="rId14" Type="http://schemas.openxmlformats.org/officeDocument/2006/relationships/hyperlink" Target="https://www.linkedin.com/in/ad&#233;la-marou&#353;ov&#225;-3865a7269/" TargetMode="External"/><Relationship Id="rId22" Type="http://schemas.openxmlformats.org/officeDocument/2006/relationships/hyperlink" Target="https://www.linkedin.com/in/ludmila-vavrov&#225;-385543317/" TargetMode="External"/><Relationship Id="rId27" Type="http://schemas.openxmlformats.org/officeDocument/2006/relationships/hyperlink" Target="https://www.linkedin.com/in/magdal&#233;na-tichavsk&#225;/"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ustomShape 2">
            <a:extLst>
              <a:ext uri="{FF2B5EF4-FFF2-40B4-BE49-F238E27FC236}">
                <a16:creationId xmlns:a16="http://schemas.microsoft.com/office/drawing/2014/main" id="{74B05890-7E4E-48CF-9CE8-831CFFE38FDF}"/>
              </a:ext>
            </a:extLst>
          </p:cNvPr>
          <p:cNvSpPr/>
          <p:nvPr/>
        </p:nvSpPr>
        <p:spPr>
          <a:xfrm>
            <a:off x="239486" y="1763486"/>
            <a:ext cx="6686245" cy="4550964"/>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r>
              <a:rPr lang="cs-CZ" sz="3600" b="1" spc="-1" dirty="0">
                <a:solidFill>
                  <a:srgbClr val="0000DC"/>
                </a:solidFill>
                <a:latin typeface="Arial" panose="020B0604020202020204" pitchFamily="34" charset="0"/>
                <a:cs typeface="Arial" panose="020B0604020202020204" pitchFamily="34" charset="0"/>
              </a:rPr>
              <a:t>Den otevřených dveří</a:t>
            </a:r>
          </a:p>
          <a:p>
            <a:pPr algn="ctr"/>
            <a:endParaRPr lang="cs-CZ" sz="2000" b="1" spc="-1" dirty="0">
              <a:solidFill>
                <a:srgbClr val="0000DC"/>
              </a:solidFill>
              <a:latin typeface="Arial" panose="020B0604020202020204" pitchFamily="34" charset="0"/>
              <a:cs typeface="Arial" panose="020B0604020202020204" pitchFamily="34" charset="0"/>
            </a:endParaRPr>
          </a:p>
          <a:p>
            <a:pPr algn="ctr"/>
            <a:r>
              <a:rPr lang="cs-CZ" sz="2000" b="1" spc="-1" dirty="0">
                <a:solidFill>
                  <a:srgbClr val="0000DC"/>
                </a:solidFill>
                <a:latin typeface="Arial" panose="020B0604020202020204" pitchFamily="34" charset="0"/>
                <a:cs typeface="Arial" panose="020B0604020202020204" pitchFamily="34" charset="0"/>
              </a:rPr>
              <a:t>17</a:t>
            </a:r>
            <a:r>
              <a:rPr lang="en-US" sz="2000" b="1" spc="-1" dirty="0">
                <a:solidFill>
                  <a:srgbClr val="0000DC"/>
                </a:solidFill>
                <a:latin typeface="Arial" panose="020B0604020202020204" pitchFamily="34" charset="0"/>
                <a:cs typeface="Arial" panose="020B0604020202020204" pitchFamily="34" charset="0"/>
              </a:rPr>
              <a:t>. 1. 202</a:t>
            </a:r>
            <a:r>
              <a:rPr lang="cs-CZ" sz="2000" b="1" spc="-1" dirty="0">
                <a:solidFill>
                  <a:srgbClr val="0000DC"/>
                </a:solidFill>
                <a:latin typeface="Arial" panose="020B0604020202020204" pitchFamily="34" charset="0"/>
                <a:cs typeface="Arial" panose="020B0604020202020204" pitchFamily="34" charset="0"/>
              </a:rPr>
              <a:t>5</a:t>
            </a:r>
          </a:p>
          <a:p>
            <a:pPr algn="ctr"/>
            <a:endParaRPr lang="cs-CZ" sz="2000" b="1" spc="-1" dirty="0">
              <a:solidFill>
                <a:srgbClr val="0000DC"/>
              </a:solidFill>
              <a:latin typeface="Arial" panose="020B0604020202020204" pitchFamily="34" charset="0"/>
              <a:cs typeface="Arial" panose="020B0604020202020204" pitchFamily="34" charset="0"/>
            </a:endParaRPr>
          </a:p>
          <a:p>
            <a:pPr algn="ctr"/>
            <a:endParaRPr lang="cs-CZ" sz="2000" b="1" spc="-1" dirty="0">
              <a:solidFill>
                <a:srgbClr val="0000DC"/>
              </a:solidFill>
              <a:latin typeface="Arial" panose="020B0604020202020204" pitchFamily="34" charset="0"/>
              <a:cs typeface="Arial" panose="020B0604020202020204" pitchFamily="34" charset="0"/>
            </a:endParaRPr>
          </a:p>
          <a:p>
            <a:pPr algn="ctr"/>
            <a:endParaRPr lang="cs-CZ" sz="2000" b="1" spc="-1" dirty="0">
              <a:solidFill>
                <a:schemeClr val="tx2"/>
              </a:solidFill>
              <a:latin typeface="Arial" panose="020B0604020202020204" pitchFamily="34" charset="0"/>
              <a:cs typeface="Arial" panose="020B0604020202020204" pitchFamily="34" charset="0"/>
            </a:endParaRPr>
          </a:p>
          <a:p>
            <a:pPr algn="ctr"/>
            <a:r>
              <a:rPr lang="cs-CZ" sz="2000" spc="-1" dirty="0">
                <a:latin typeface="Arial" panose="020B0604020202020204" pitchFamily="34" charset="0"/>
                <a:cs typeface="Arial" panose="020B0604020202020204" pitchFamily="34" charset="0"/>
              </a:rPr>
              <a:t>Studijní program </a:t>
            </a:r>
          </a:p>
          <a:p>
            <a:pPr algn="ctr"/>
            <a:r>
              <a:rPr lang="cs-CZ" sz="2800" b="1" spc="-1" dirty="0">
                <a:latin typeface="Arial" panose="020B0604020202020204" pitchFamily="34" charset="0"/>
                <a:cs typeface="Arial" panose="020B0604020202020204" pitchFamily="34" charset="0"/>
              </a:rPr>
              <a:t>Personální rozvoj a zaměstnanost (BA)</a:t>
            </a:r>
          </a:p>
          <a:p>
            <a:pPr algn="ctr"/>
            <a:r>
              <a:rPr lang="cs-CZ" sz="2800" b="1" spc="-1" dirty="0">
                <a:latin typeface="Arial" panose="020B0604020202020204" pitchFamily="34" charset="0"/>
                <a:cs typeface="Arial" panose="020B0604020202020204" pitchFamily="34" charset="0"/>
              </a:rPr>
              <a:t>Personální a organizační rozvoj (MA)</a:t>
            </a:r>
          </a:p>
          <a:p>
            <a:pPr algn="ctr"/>
            <a:endParaRPr lang="cs-CZ" sz="2000" b="1" spc="-1" dirty="0">
              <a:solidFill>
                <a:srgbClr val="0000DC"/>
              </a:solidFill>
              <a:latin typeface="Arial" panose="020B0604020202020204" pitchFamily="34" charset="0"/>
              <a:cs typeface="Arial" panose="020B0604020202020204" pitchFamily="34" charset="0"/>
            </a:endParaRPr>
          </a:p>
          <a:p>
            <a:pPr algn="ctr"/>
            <a:endParaRPr lang="cs-CZ" sz="2000" b="1" spc="-1" dirty="0">
              <a:solidFill>
                <a:srgbClr val="0000DC"/>
              </a:solidFill>
              <a:latin typeface="Arial" panose="020B0604020202020204" pitchFamily="34" charset="0"/>
              <a:cs typeface="Arial" panose="020B0604020202020204" pitchFamily="34" charset="0"/>
            </a:endParaRPr>
          </a:p>
          <a:p>
            <a:pPr algn="ctr"/>
            <a:r>
              <a:rPr lang="cs-CZ" sz="2000" spc="-1" dirty="0">
                <a:latin typeface="Arial" panose="020B0604020202020204" pitchFamily="34" charset="0"/>
                <a:cs typeface="Arial" panose="020B0604020202020204" pitchFamily="34" charset="0"/>
              </a:rPr>
              <a:t>Katedra sociální politiky a sociální práce</a:t>
            </a:r>
          </a:p>
        </p:txBody>
      </p:sp>
      <p:pic>
        <p:nvPicPr>
          <p:cNvPr id="2" name="Obrázek 1">
            <a:extLst>
              <a:ext uri="{FF2B5EF4-FFF2-40B4-BE49-F238E27FC236}">
                <a16:creationId xmlns:a16="http://schemas.microsoft.com/office/drawing/2014/main" id="{ED87BFAA-38C2-4E0F-8502-5375C0045FC5}"/>
              </a:ext>
            </a:extLst>
          </p:cNvPr>
          <p:cNvPicPr>
            <a:picLocks noChangeAspect="1"/>
          </p:cNvPicPr>
          <p:nvPr/>
        </p:nvPicPr>
        <p:blipFill>
          <a:blip r:embed="rId3"/>
          <a:stretch>
            <a:fillRect/>
          </a:stretch>
        </p:blipFill>
        <p:spPr>
          <a:xfrm>
            <a:off x="735735" y="543550"/>
            <a:ext cx="1870305" cy="1120365"/>
          </a:xfrm>
          <a:prstGeom prst="rect">
            <a:avLst/>
          </a:prstGeom>
        </p:spPr>
      </p:pic>
      <p:grpSp>
        <p:nvGrpSpPr>
          <p:cNvPr id="40" name="Skupina 39">
            <a:extLst>
              <a:ext uri="{FF2B5EF4-FFF2-40B4-BE49-F238E27FC236}">
                <a16:creationId xmlns:a16="http://schemas.microsoft.com/office/drawing/2014/main" id="{18B9F2C4-0697-4446-9327-0D91834FCD89}"/>
              </a:ext>
            </a:extLst>
          </p:cNvPr>
          <p:cNvGrpSpPr/>
          <p:nvPr/>
        </p:nvGrpSpPr>
        <p:grpSpPr>
          <a:xfrm>
            <a:off x="10343127" y="217214"/>
            <a:ext cx="1804594" cy="6508276"/>
            <a:chOff x="10373582" y="479753"/>
            <a:chExt cx="1804594" cy="6508276"/>
          </a:xfrm>
        </p:grpSpPr>
        <p:pic>
          <p:nvPicPr>
            <p:cNvPr id="30" name="Obrázek 29">
              <a:extLst>
                <a:ext uri="{FF2B5EF4-FFF2-40B4-BE49-F238E27FC236}">
                  <a16:creationId xmlns:a16="http://schemas.microsoft.com/office/drawing/2014/main" id="{52DE06B2-6EC0-4BFE-82CD-6A645C4BA7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9587" y="479753"/>
              <a:ext cx="1778589" cy="3161935"/>
            </a:xfrm>
            <a:prstGeom prst="rect">
              <a:avLst/>
            </a:prstGeom>
          </p:spPr>
        </p:pic>
        <p:pic>
          <p:nvPicPr>
            <p:cNvPr id="17" name="Obrázek 16">
              <a:extLst>
                <a:ext uri="{FF2B5EF4-FFF2-40B4-BE49-F238E27FC236}">
                  <a16:creationId xmlns:a16="http://schemas.microsoft.com/office/drawing/2014/main" id="{25AA96AE-4B74-4DD3-8113-5A2C0419E70B}"/>
                </a:ext>
              </a:extLst>
            </p:cNvPr>
            <p:cNvPicPr>
              <a:picLocks noChangeAspect="1"/>
            </p:cNvPicPr>
            <p:nvPr/>
          </p:nvPicPr>
          <p:blipFill>
            <a:blip r:embed="rId5"/>
            <a:stretch>
              <a:fillRect/>
            </a:stretch>
          </p:blipFill>
          <p:spPr>
            <a:xfrm>
              <a:off x="10373582" y="4755669"/>
              <a:ext cx="1704434" cy="2232360"/>
            </a:xfrm>
            <a:prstGeom prst="rect">
              <a:avLst/>
            </a:prstGeom>
          </p:spPr>
        </p:pic>
        <p:pic>
          <p:nvPicPr>
            <p:cNvPr id="22" name="Obrázek 21">
              <a:extLst>
                <a:ext uri="{FF2B5EF4-FFF2-40B4-BE49-F238E27FC236}">
                  <a16:creationId xmlns:a16="http://schemas.microsoft.com/office/drawing/2014/main" id="{1F710E59-4609-41A1-9DA3-D9F492AE5B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99587" y="2701636"/>
              <a:ext cx="1651765" cy="2004973"/>
            </a:xfrm>
            <a:prstGeom prst="rect">
              <a:avLst/>
            </a:prstGeom>
          </p:spPr>
        </p:pic>
      </p:grpSp>
      <p:grpSp>
        <p:nvGrpSpPr>
          <p:cNvPr id="44" name="Skupina 43">
            <a:extLst>
              <a:ext uri="{FF2B5EF4-FFF2-40B4-BE49-F238E27FC236}">
                <a16:creationId xmlns:a16="http://schemas.microsoft.com/office/drawing/2014/main" id="{910D1B52-5438-4E7E-AE9F-CA6827006856}"/>
              </a:ext>
            </a:extLst>
          </p:cNvPr>
          <p:cNvGrpSpPr/>
          <p:nvPr/>
        </p:nvGrpSpPr>
        <p:grpSpPr>
          <a:xfrm>
            <a:off x="8599180" y="35793"/>
            <a:ext cx="1698189" cy="6741047"/>
            <a:chOff x="8599180" y="35793"/>
            <a:chExt cx="1698189" cy="6689697"/>
          </a:xfrm>
        </p:grpSpPr>
        <p:pic>
          <p:nvPicPr>
            <p:cNvPr id="24" name="Obrázek 23">
              <a:extLst>
                <a:ext uri="{FF2B5EF4-FFF2-40B4-BE49-F238E27FC236}">
                  <a16:creationId xmlns:a16="http://schemas.microsoft.com/office/drawing/2014/main" id="{41BA42BA-B058-458E-8E97-2F432FF92D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9180" y="35793"/>
              <a:ext cx="1697079" cy="2059977"/>
            </a:xfrm>
            <a:prstGeom prst="rect">
              <a:avLst/>
            </a:prstGeom>
          </p:spPr>
        </p:pic>
        <p:pic>
          <p:nvPicPr>
            <p:cNvPr id="32" name="Obrázek 31">
              <a:extLst>
                <a:ext uri="{FF2B5EF4-FFF2-40B4-BE49-F238E27FC236}">
                  <a16:creationId xmlns:a16="http://schemas.microsoft.com/office/drawing/2014/main" id="{B55EFC34-43FF-40AF-985E-E55BC42D43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2392" y="4493130"/>
              <a:ext cx="1674977" cy="2232360"/>
            </a:xfrm>
            <a:prstGeom prst="rect">
              <a:avLst/>
            </a:prstGeom>
          </p:spPr>
        </p:pic>
        <p:pic>
          <p:nvPicPr>
            <p:cNvPr id="35" name="Obrázek 34">
              <a:extLst>
                <a:ext uri="{FF2B5EF4-FFF2-40B4-BE49-F238E27FC236}">
                  <a16:creationId xmlns:a16="http://schemas.microsoft.com/office/drawing/2014/main" id="{3D223604-D43D-4829-B9FE-04027DA45281}"/>
                </a:ext>
              </a:extLst>
            </p:cNvPr>
            <p:cNvPicPr>
              <a:picLocks noChangeAspect="1"/>
            </p:cNvPicPr>
            <p:nvPr/>
          </p:nvPicPr>
          <p:blipFill>
            <a:blip r:embed="rId9"/>
            <a:stretch>
              <a:fillRect/>
            </a:stretch>
          </p:blipFill>
          <p:spPr>
            <a:xfrm>
              <a:off x="8599180" y="2957242"/>
              <a:ext cx="1674977" cy="1454728"/>
            </a:xfrm>
            <a:prstGeom prst="rect">
              <a:avLst/>
            </a:prstGeom>
          </p:spPr>
        </p:pic>
        <p:pic>
          <p:nvPicPr>
            <p:cNvPr id="42" name="Obrázek 41">
              <a:extLst>
                <a:ext uri="{FF2B5EF4-FFF2-40B4-BE49-F238E27FC236}">
                  <a16:creationId xmlns:a16="http://schemas.microsoft.com/office/drawing/2014/main" id="{DBCBF87B-5B71-41BF-861D-9F6402A6A8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99180" y="2194742"/>
              <a:ext cx="1674977" cy="942175"/>
            </a:xfrm>
            <a:prstGeom prst="rect">
              <a:avLst/>
            </a:prstGeom>
          </p:spPr>
        </p:pic>
      </p:grpSp>
      <p:sp>
        <p:nvSpPr>
          <p:cNvPr id="45" name="Obdélník 44">
            <a:extLst>
              <a:ext uri="{FF2B5EF4-FFF2-40B4-BE49-F238E27FC236}">
                <a16:creationId xmlns:a16="http://schemas.microsoft.com/office/drawing/2014/main" id="{0B069242-40AD-4155-AFEF-E9AED6A505B1}"/>
              </a:ext>
            </a:extLst>
          </p:cNvPr>
          <p:cNvSpPr/>
          <p:nvPr/>
        </p:nvSpPr>
        <p:spPr>
          <a:xfrm>
            <a:off x="8570382" y="3136917"/>
            <a:ext cx="1772745" cy="81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47" name="Obrázek 46">
            <a:extLst>
              <a:ext uri="{FF2B5EF4-FFF2-40B4-BE49-F238E27FC236}">
                <a16:creationId xmlns:a16="http://schemas.microsoft.com/office/drawing/2014/main" id="{F09B7670-C002-4709-8F2B-12DBE02B1182}"/>
              </a:ext>
            </a:extLst>
          </p:cNvPr>
          <p:cNvPicPr>
            <a:picLocks noChangeAspect="1"/>
          </p:cNvPicPr>
          <p:nvPr/>
        </p:nvPicPr>
        <p:blipFill>
          <a:blip r:embed="rId11"/>
          <a:stretch>
            <a:fillRect/>
          </a:stretch>
        </p:blipFill>
        <p:spPr>
          <a:xfrm>
            <a:off x="6987362" y="4527344"/>
            <a:ext cx="1502525" cy="2249496"/>
          </a:xfrm>
          <a:prstGeom prst="rect">
            <a:avLst/>
          </a:prstGeom>
        </p:spPr>
      </p:pic>
      <p:pic>
        <p:nvPicPr>
          <p:cNvPr id="52" name="Obrázek 51">
            <a:extLst>
              <a:ext uri="{FF2B5EF4-FFF2-40B4-BE49-F238E27FC236}">
                <a16:creationId xmlns:a16="http://schemas.microsoft.com/office/drawing/2014/main" id="{27BE8596-7D63-459F-837A-4B8EA5C8DE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6613840" y="2568025"/>
            <a:ext cx="2249565" cy="1502527"/>
          </a:xfrm>
          <a:prstGeom prst="rect">
            <a:avLst/>
          </a:prstGeom>
        </p:spPr>
      </p:pic>
      <p:pic>
        <p:nvPicPr>
          <p:cNvPr id="54" name="Obrázek 53">
            <a:extLst>
              <a:ext uri="{FF2B5EF4-FFF2-40B4-BE49-F238E27FC236}">
                <a16:creationId xmlns:a16="http://schemas.microsoft.com/office/drawing/2014/main" id="{3FE23AD6-2F74-41AA-91A2-E55D865853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87361" y="81161"/>
            <a:ext cx="1502526" cy="20300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77633-5AE2-46E9-AA1E-DB7C05964187}"/>
              </a:ext>
            </a:extLst>
          </p:cNvPr>
          <p:cNvSpPr>
            <a:spLocks noGrp="1"/>
          </p:cNvSpPr>
          <p:nvPr>
            <p:ph type="title"/>
          </p:nvPr>
        </p:nvSpPr>
        <p:spPr>
          <a:xfrm>
            <a:off x="3559628" y="534857"/>
            <a:ext cx="8022291" cy="1144800"/>
          </a:xfrm>
        </p:spPr>
        <p:txBody>
          <a:bodyPr/>
          <a:lstStyle/>
          <a:p>
            <a:r>
              <a:rPr lang="cs-CZ" b="1" dirty="0">
                <a:solidFill>
                  <a:schemeClr val="tx2"/>
                </a:solidFill>
              </a:rPr>
              <a:t>Proč studovat právě u nás?</a:t>
            </a:r>
          </a:p>
        </p:txBody>
      </p:sp>
      <p:sp>
        <p:nvSpPr>
          <p:cNvPr id="3" name="Zástupný obsah 2">
            <a:extLst>
              <a:ext uri="{FF2B5EF4-FFF2-40B4-BE49-F238E27FC236}">
                <a16:creationId xmlns:a16="http://schemas.microsoft.com/office/drawing/2014/main" id="{A28B3D18-2DF1-4D64-8D37-F28E2C0D33BF}"/>
              </a:ext>
            </a:extLst>
          </p:cNvPr>
          <p:cNvSpPr>
            <a:spLocks noGrp="1"/>
          </p:cNvSpPr>
          <p:nvPr>
            <p:ph idx="1"/>
          </p:nvPr>
        </p:nvSpPr>
        <p:spPr>
          <a:xfrm>
            <a:off x="370113" y="2181462"/>
            <a:ext cx="11615057" cy="4402937"/>
          </a:xfrm>
        </p:spPr>
        <p:txBody>
          <a:bodyPr>
            <a:normAutofit/>
          </a:bodyPr>
          <a:lstStyle/>
          <a:p>
            <a:pPr>
              <a:lnSpc>
                <a:spcPct val="107000"/>
              </a:lnSpc>
              <a:spcAft>
                <a:spcPts val="800"/>
              </a:spcAft>
            </a:pPr>
            <a:r>
              <a:rPr lang="cs-CZ" sz="2400" b="1" dirty="0" err="1">
                <a:solidFill>
                  <a:schemeClr val="tx2"/>
                </a:solidFill>
                <a:latin typeface="Calibri" panose="020F0502020204030204" pitchFamily="34" charset="0"/>
                <a:ea typeface="Calibri" panose="020F0502020204030204" pitchFamily="34" charset="0"/>
                <a:cs typeface="Times New Roman" panose="02020603050405020304" pitchFamily="18" charset="0"/>
              </a:rPr>
              <a:t>Multidisciplinarita</a:t>
            </a:r>
            <a:r>
              <a:rPr lang="cs-CZ" sz="2400" b="1" dirty="0">
                <a:latin typeface="Calibri" panose="020F0502020204030204" pitchFamily="34" charset="0"/>
                <a:ea typeface="Calibri" panose="020F0502020204030204" pitchFamily="34" charset="0"/>
                <a:cs typeface="Times New Roman" panose="02020603050405020304" pitchFamily="18" charset="0"/>
              </a:rPr>
              <a:t> – různorodost předmětů = široká možnost profesního uplatnění, různorodost kariérních rolí</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Silný důraz na propojení teorie s praxí </a:t>
            </a:r>
            <a:r>
              <a:rPr lang="cs-CZ" sz="2400" b="1" dirty="0">
                <a:latin typeface="Calibri" panose="020F0502020204030204" pitchFamily="34" charset="0"/>
                <a:ea typeface="Calibri" panose="020F0502020204030204" pitchFamily="34" charset="0"/>
                <a:cs typeface="Times New Roman" panose="02020603050405020304" pitchFamily="18" charset="0"/>
              </a:rPr>
              <a:t>– externisté (včetně </a:t>
            </a:r>
            <a:r>
              <a:rPr lang="cs-CZ"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absolventů</a:t>
            </a:r>
            <a:r>
              <a:rPr lang="cs-CZ" sz="2400" b="1" dirty="0">
                <a:latin typeface="Calibri" panose="020F0502020204030204" pitchFamily="34" charset="0"/>
                <a:ea typeface="Calibri" panose="020F0502020204030204" pitchFamily="34" charset="0"/>
                <a:cs typeface="Times New Roman" panose="02020603050405020304" pitchFamily="18" charset="0"/>
              </a:rPr>
              <a:t>), zapojení do výzkumných projektů, propracovaný a flexibilní systém praxí a stáží = výborná příprava pro uplatnění v profesi</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400" b="1" dirty="0">
                <a:solidFill>
                  <a:schemeClr val="tx2"/>
                </a:solidFill>
                <a:latin typeface="Calibri" panose="020F0502020204030204" pitchFamily="34" charset="0"/>
                <a:ea typeface="Calibri" panose="020F0502020204030204" pitchFamily="34" charset="0"/>
                <a:cs typeface="Times New Roman" panose="02020603050405020304" pitchFamily="18" charset="0"/>
              </a:rPr>
              <a:t>Akcent na kvalitní výuku </a:t>
            </a:r>
            <a:r>
              <a:rPr lang="cs-CZ" sz="2400" b="1" dirty="0">
                <a:latin typeface="Calibri" panose="020F0502020204030204" pitchFamily="34" charset="0"/>
                <a:ea typeface="Calibri" panose="020F0502020204030204" pitchFamily="34" charset="0"/>
                <a:cs typeface="Times New Roman" panose="02020603050405020304" pitchFamily="18" charset="0"/>
              </a:rPr>
              <a:t>– inovativní a interaktivní výuka (simulační výuka, studentské workshopy a konference, správná práce s AI, moderní technologie…) = kromě znalostí načerpáte dovednosti potřebné pro praxi (komunikace, týmová práce, tvorba projektů, schopnost prezentace a argumentace vlastních nápadů…)</a:t>
            </a:r>
            <a:endParaRPr lang="cs-CZ"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spTree>
    <p:extLst>
      <p:ext uri="{BB962C8B-B14F-4D97-AF65-F5344CB8AC3E}">
        <p14:creationId xmlns:p14="http://schemas.microsoft.com/office/powerpoint/2010/main" val="63199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383458" y="1508300"/>
            <a:ext cx="11514759" cy="5477862"/>
          </a:xfrm>
        </p:spPr>
        <p:txBody>
          <a:bodyPr/>
          <a:lstStyle/>
          <a:p>
            <a:pPr algn="r"/>
            <a:r>
              <a:rPr lang="cs-CZ" sz="3200" b="1" spc="-1" dirty="0">
                <a:solidFill>
                  <a:srgbClr val="0000DC"/>
                </a:solidFill>
                <a:latin typeface="Muni"/>
                <a:ea typeface="+mn-ea"/>
                <a:cs typeface="+mn-cs"/>
              </a:rPr>
              <a:t>Studium a praxe v zahraničí</a:t>
            </a:r>
          </a:p>
          <a:p>
            <a:pPr algn="r"/>
            <a:endParaRPr lang="cs-CZ" altLang="cs-CZ" sz="2800" b="1" dirty="0"/>
          </a:p>
          <a:p>
            <a:pPr marL="529200" indent="-457200">
              <a:spcBef>
                <a:spcPts val="600"/>
              </a:spcBef>
              <a:buFont typeface="Arial"/>
              <a:buChar char="•"/>
            </a:pPr>
            <a:r>
              <a:rPr lang="cs-CZ" sz="2400" dirty="0">
                <a:solidFill>
                  <a:srgbClr val="000000"/>
                </a:solidFill>
                <a:cs typeface="Arial"/>
              </a:rPr>
              <a:t>Do zahraničí můžete vyjet na </a:t>
            </a:r>
            <a:r>
              <a:rPr lang="cs-CZ" sz="2400" b="1" dirty="0">
                <a:solidFill>
                  <a:schemeClr val="tx2"/>
                </a:solidFill>
                <a:cs typeface="Arial"/>
              </a:rPr>
              <a:t>studijní stáž, pracovní stáž či letní školu. </a:t>
            </a:r>
          </a:p>
          <a:p>
            <a:pPr marL="529200" indent="-457200">
              <a:spcBef>
                <a:spcPts val="600"/>
              </a:spcBef>
              <a:buFont typeface="Arial"/>
              <a:buChar char="•"/>
            </a:pPr>
            <a:r>
              <a:rPr lang="cs-CZ" sz="2400" b="1" dirty="0">
                <a:solidFill>
                  <a:schemeClr val="tx2"/>
                </a:solidFill>
                <a:cs typeface="Arial"/>
              </a:rPr>
              <a:t>Centrum zahraniční spolupráce </a:t>
            </a:r>
            <a:r>
              <a:rPr lang="cs-CZ" sz="2400" dirty="0">
                <a:cs typeface="Arial"/>
              </a:rPr>
              <a:t>- MU </a:t>
            </a:r>
            <a:r>
              <a:rPr lang="cs-CZ" sz="2400" dirty="0">
                <a:solidFill>
                  <a:srgbClr val="000000"/>
                </a:solidFill>
                <a:cs typeface="Arial"/>
              </a:rPr>
              <a:t>pomáhá studentům </a:t>
            </a:r>
            <a:r>
              <a:rPr lang="cs-CZ" sz="2400" dirty="0">
                <a:cs typeface="Arial"/>
              </a:rPr>
              <a:t>s finančními, praktickými a organizačně-administrativními náležitostmi výjezdu </a:t>
            </a:r>
            <a:r>
              <a:rPr lang="cs-CZ" sz="2400" dirty="0">
                <a:solidFill>
                  <a:srgbClr val="000000"/>
                </a:solidFill>
                <a:cs typeface="Arial"/>
              </a:rPr>
              <a:t>(</a:t>
            </a:r>
            <a:r>
              <a:rPr lang="cs-CZ" sz="2400" dirty="0">
                <a:solidFill>
                  <a:srgbClr val="000000"/>
                </a:solidFill>
                <a:cs typeface="Arial"/>
                <a:hlinkClick r:id="rId2"/>
              </a:rPr>
              <a:t>https://czs.muni.cz/cs/</a:t>
            </a:r>
            <a:r>
              <a:rPr lang="cs-CZ" sz="2400" dirty="0">
                <a:solidFill>
                  <a:srgbClr val="000000"/>
                </a:solidFill>
                <a:cs typeface="Arial"/>
              </a:rPr>
              <a:t>)</a:t>
            </a:r>
          </a:p>
          <a:p>
            <a:pPr marL="529200" indent="-457200">
              <a:spcBef>
                <a:spcPts val="600"/>
              </a:spcBef>
              <a:buFont typeface="Arial"/>
              <a:buChar char="•"/>
            </a:pPr>
            <a:r>
              <a:rPr lang="cs-CZ" sz="2400" b="1" dirty="0">
                <a:solidFill>
                  <a:schemeClr val="tx2"/>
                </a:solidFill>
                <a:cs typeface="Arial"/>
              </a:rPr>
              <a:t>Koordinátorka pro výjezdy do zahraničí </a:t>
            </a:r>
            <a:r>
              <a:rPr lang="cs-CZ" sz="2400" dirty="0">
                <a:cs typeface="Arial"/>
              </a:rPr>
              <a:t>na katedře SPSP </a:t>
            </a:r>
            <a:r>
              <a:rPr lang="cs-CZ" sz="2400" b="1" dirty="0">
                <a:solidFill>
                  <a:schemeClr val="tx2"/>
                </a:solidFill>
                <a:cs typeface="Arial"/>
              </a:rPr>
              <a:t>dr. Daniela Jaklová Střihavková </a:t>
            </a:r>
            <a:r>
              <a:rPr lang="cs-CZ" sz="2400" dirty="0">
                <a:solidFill>
                  <a:srgbClr val="000000"/>
                </a:solidFill>
                <a:cs typeface="Arial"/>
              </a:rPr>
              <a:t>(</a:t>
            </a:r>
            <a:r>
              <a:rPr lang="cs-CZ" sz="2400" dirty="0">
                <a:solidFill>
                  <a:schemeClr val="tx1">
                    <a:lumMod val="65000"/>
                    <a:lumOff val="35000"/>
                  </a:schemeClr>
                </a:solidFill>
                <a:cs typeface="Arial"/>
                <a:hlinkClick r:id="rId3"/>
              </a:rPr>
              <a:t>djs@fss.muni.cz</a:t>
            </a:r>
            <a:r>
              <a:rPr lang="cs-CZ" sz="2400" dirty="0">
                <a:solidFill>
                  <a:schemeClr val="tx1">
                    <a:lumMod val="65000"/>
                    <a:lumOff val="35000"/>
                  </a:schemeClr>
                </a:solidFill>
                <a:cs typeface="Arial"/>
              </a:rPr>
              <a:t>) , </a:t>
            </a:r>
            <a:r>
              <a:rPr lang="cs-CZ" sz="2400" dirty="0">
                <a:solidFill>
                  <a:srgbClr val="000000"/>
                </a:solidFill>
                <a:cs typeface="Arial"/>
              </a:rPr>
              <a:t>na kterou se můžete kdykoli obrátit </a:t>
            </a:r>
            <a:r>
              <a:rPr lang="cs-CZ" sz="2400" b="1" dirty="0">
                <a:solidFill>
                  <a:schemeClr val="tx2"/>
                </a:solidFill>
                <a:cs typeface="Arial"/>
              </a:rPr>
              <a:t>s žádostí o radu i informace </a:t>
            </a:r>
            <a:r>
              <a:rPr lang="cs-CZ" sz="2400" dirty="0">
                <a:solidFill>
                  <a:srgbClr val="000000"/>
                </a:solidFill>
                <a:cs typeface="Arial"/>
              </a:rPr>
              <a:t>i nyní, před začátkem studia.</a:t>
            </a:r>
            <a:r>
              <a:rPr lang="cs-CZ" sz="2400" dirty="0">
                <a:solidFill>
                  <a:schemeClr val="tx1">
                    <a:lumMod val="65000"/>
                    <a:lumOff val="35000"/>
                  </a:schemeClr>
                </a:solidFill>
                <a:cs typeface="Arial"/>
              </a:rPr>
              <a:t> </a:t>
            </a:r>
          </a:p>
          <a:p>
            <a:pPr marL="529200" indent="-457200">
              <a:spcBef>
                <a:spcPts val="600"/>
              </a:spcBef>
              <a:buFont typeface="Arial"/>
              <a:buChar char="•"/>
            </a:pPr>
            <a:r>
              <a:rPr lang="cs-CZ" sz="2400" b="1" dirty="0">
                <a:solidFill>
                  <a:schemeClr val="tx2"/>
                </a:solidFill>
                <a:cs typeface="Arial"/>
              </a:rPr>
              <a:t>Vysoká úspěšnost studentů</a:t>
            </a:r>
            <a:r>
              <a:rPr lang="cs-CZ" sz="2400" dirty="0">
                <a:solidFill>
                  <a:srgbClr val="000000"/>
                </a:solidFill>
                <a:cs typeface="Arial"/>
              </a:rPr>
              <a:t>, neváhejte podat přihlášku!</a:t>
            </a:r>
          </a:p>
        </p:txBody>
      </p:sp>
      <p:pic>
        <p:nvPicPr>
          <p:cNvPr id="8194" name="Picture 2" descr="Stipendium na studium v zahraničí">
            <a:extLst>
              <a:ext uri="{FF2B5EF4-FFF2-40B4-BE49-F238E27FC236}">
                <a16:creationId xmlns:a16="http://schemas.microsoft.com/office/drawing/2014/main" id="{EA3E7CBE-332C-443E-9B21-C8CFB213D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829" y="363500"/>
            <a:ext cx="2363972" cy="154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9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635787" y="1508300"/>
            <a:ext cx="11262430" cy="5477862"/>
          </a:xfrm>
        </p:spPr>
        <p:txBody>
          <a:bodyPr/>
          <a:lstStyle/>
          <a:p>
            <a:pPr algn="r"/>
            <a:r>
              <a:rPr lang="cs-CZ" sz="3200" b="1" spc="-1" dirty="0">
                <a:solidFill>
                  <a:srgbClr val="0000DC"/>
                </a:solidFill>
                <a:latin typeface="Muni"/>
                <a:ea typeface="+mn-ea"/>
                <a:cs typeface="+mn-cs"/>
              </a:rPr>
              <a:t>Studium v zahraničí</a:t>
            </a:r>
          </a:p>
          <a:p>
            <a:pPr algn="r"/>
            <a:endParaRPr lang="cs-CZ" sz="3200" b="1" spc="-1" dirty="0">
              <a:solidFill>
                <a:srgbClr val="0000DC"/>
              </a:solidFill>
              <a:latin typeface="Muni"/>
              <a:ea typeface="+mn-ea"/>
              <a:cs typeface="+mn-cs"/>
            </a:endParaRPr>
          </a:p>
          <a:p>
            <a:pPr marL="414900" indent="-342900">
              <a:spcBef>
                <a:spcPts val="600"/>
              </a:spcBef>
              <a:buFont typeface="Arial" panose="020B0604020202020204" pitchFamily="34" charset="0"/>
              <a:buChar char="•"/>
            </a:pPr>
            <a:r>
              <a:rPr lang="cs-CZ" sz="2400" b="1" dirty="0">
                <a:solidFill>
                  <a:schemeClr val="tx2"/>
                </a:solidFill>
              </a:rPr>
              <a:t>Proč jet? </a:t>
            </a:r>
            <a:r>
              <a:rPr lang="cs-CZ" sz="2400" dirty="0"/>
              <a:t>Poznám (nejen) studentský život v jiném státu nebo i na jiném kontinentu.</a:t>
            </a:r>
          </a:p>
          <a:p>
            <a:pPr marL="414900" indent="-342900">
              <a:spcBef>
                <a:spcPts val="600"/>
              </a:spcBef>
              <a:buFont typeface="Arial" panose="020B0604020202020204" pitchFamily="34" charset="0"/>
              <a:buChar char="•"/>
            </a:pPr>
            <a:r>
              <a:rPr lang="cs-CZ" sz="2400" b="1" dirty="0">
                <a:solidFill>
                  <a:schemeClr val="tx2"/>
                </a:solidFill>
              </a:rPr>
              <a:t>Kam?</a:t>
            </a:r>
            <a:r>
              <a:rPr lang="cs-CZ" sz="2400" dirty="0"/>
              <a:t> Velké množství výměnných programů (pro Evropu např. programy Erasmus+ Evropa, </a:t>
            </a:r>
            <a:r>
              <a:rPr lang="cs-CZ" sz="2400" dirty="0" err="1"/>
              <a:t>Freemovers</a:t>
            </a:r>
            <a:r>
              <a:rPr lang="cs-CZ" sz="2400" dirty="0"/>
              <a:t>, mimo Evropu např. programy ISEP Exchange v USA, Kanadě či Africe nebo Erasmus+ ICM v Izraeli, Gruzii, na Kubě i jinde) </a:t>
            </a:r>
          </a:p>
          <a:p>
            <a:pPr marL="414900" indent="-342900">
              <a:spcBef>
                <a:spcPts val="600"/>
              </a:spcBef>
              <a:buFont typeface="Arial" panose="020B0604020202020204" pitchFamily="34" charset="0"/>
              <a:buChar char="•"/>
            </a:pPr>
            <a:r>
              <a:rPr lang="cs-CZ" sz="2400" b="1" dirty="0">
                <a:solidFill>
                  <a:schemeClr val="tx2"/>
                </a:solidFill>
              </a:rPr>
              <a:t>Proč s námi? </a:t>
            </a:r>
            <a:r>
              <a:rPr lang="cs-CZ" sz="2400" dirty="0"/>
              <a:t>Naše katedra má pro své studenty zajištěny možnosti studia </a:t>
            </a:r>
            <a:r>
              <a:rPr lang="cs-CZ" sz="2400" b="1" dirty="0"/>
              <a:t>v 18 zemích Evropy a dalších 14 zemích světa na více než 50 univerzitách.</a:t>
            </a:r>
          </a:p>
          <a:p>
            <a:pPr marL="342900" indent="-342900">
              <a:spcBef>
                <a:spcPts val="600"/>
              </a:spcBef>
              <a:buFont typeface="Arial" panose="020B0604020202020204" pitchFamily="34" charset="0"/>
              <a:buChar char="•"/>
            </a:pPr>
            <a:r>
              <a:rPr lang="cs-CZ" sz="2400" dirty="0"/>
              <a:t>Nejoblíbenější </a:t>
            </a:r>
            <a:r>
              <a:rPr lang="cs-CZ" sz="2400" b="1" u="sng" dirty="0">
                <a:solidFill>
                  <a:schemeClr val="tx2"/>
                </a:solidFill>
              </a:rPr>
              <a:t>program Erasmus+:</a:t>
            </a:r>
          </a:p>
          <a:p>
            <a:pPr marL="342900" lvl="1" indent="-342900">
              <a:spcBef>
                <a:spcPts val="600"/>
              </a:spcBef>
              <a:buFont typeface="Arial" panose="020B0604020202020204" pitchFamily="34" charset="0"/>
              <a:buChar char="•"/>
            </a:pPr>
            <a:r>
              <a:rPr lang="cs-CZ" sz="2400" dirty="0"/>
              <a:t>Délka pobytu je</a:t>
            </a:r>
            <a:r>
              <a:rPr lang="cs-CZ" sz="2400" b="1" dirty="0">
                <a:solidFill>
                  <a:srgbClr val="0000DC"/>
                </a:solidFill>
              </a:rPr>
              <a:t> </a:t>
            </a:r>
            <a:r>
              <a:rPr lang="cs-CZ" sz="2400" b="1" dirty="0"/>
              <a:t>min. 2 a max. 12 měsíců</a:t>
            </a:r>
            <a:r>
              <a:rPr lang="cs-CZ" sz="2400" dirty="0"/>
              <a:t>.</a:t>
            </a:r>
          </a:p>
          <a:p>
            <a:pPr marL="342900" lvl="1" indent="-342900">
              <a:spcBef>
                <a:spcPts val="600"/>
              </a:spcBef>
              <a:buFont typeface="Arial" panose="020B0604020202020204" pitchFamily="34" charset="0"/>
              <a:buChar char="•"/>
            </a:pPr>
            <a:r>
              <a:rPr lang="cs-CZ" sz="2400" dirty="0"/>
              <a:t>Stipendium od </a:t>
            </a:r>
            <a:r>
              <a:rPr lang="cs-CZ" sz="2400" b="1" dirty="0">
                <a:solidFill>
                  <a:srgbClr val="000000"/>
                </a:solidFill>
              </a:rPr>
              <a:t>540 do 660 eur na měsíc</a:t>
            </a:r>
          </a:p>
          <a:p>
            <a:pPr algn="r"/>
            <a:endParaRPr lang="cs-CZ" altLang="cs-CZ" sz="2800" b="1" dirty="0"/>
          </a:p>
        </p:txBody>
      </p:sp>
      <p:pic>
        <p:nvPicPr>
          <p:cNvPr id="7" name="Picture 10">
            <a:extLst>
              <a:ext uri="{FF2B5EF4-FFF2-40B4-BE49-F238E27FC236}">
                <a16:creationId xmlns:a16="http://schemas.microsoft.com/office/drawing/2014/main" id="{F5C9A416-3BF5-418F-8961-B74B863451B1}"/>
              </a:ext>
            </a:extLst>
          </p:cNvPr>
          <p:cNvPicPr>
            <a:picLocks noChangeAspect="1"/>
          </p:cNvPicPr>
          <p:nvPr/>
        </p:nvPicPr>
        <p:blipFill>
          <a:blip r:embed="rId2"/>
          <a:stretch>
            <a:fillRect/>
          </a:stretch>
        </p:blipFill>
        <p:spPr>
          <a:xfrm>
            <a:off x="2785731" y="419284"/>
            <a:ext cx="3503858" cy="1823173"/>
          </a:xfrm>
          <a:prstGeom prst="rect">
            <a:avLst/>
          </a:prstGeom>
        </p:spPr>
      </p:pic>
    </p:spTree>
    <p:extLst>
      <p:ext uri="{BB962C8B-B14F-4D97-AF65-F5344CB8AC3E}">
        <p14:creationId xmlns:p14="http://schemas.microsoft.com/office/powerpoint/2010/main" val="271185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9" y="273600"/>
            <a:ext cx="8685096" cy="685891"/>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716276" y="1153842"/>
            <a:ext cx="11327924" cy="613614"/>
          </a:xfrm>
        </p:spPr>
        <p:txBody>
          <a:bodyPr/>
          <a:lstStyle/>
          <a:p>
            <a:pPr algn="ctr"/>
            <a:r>
              <a:rPr lang="cs-CZ" sz="3200" b="1" spc="-1" dirty="0">
                <a:solidFill>
                  <a:srgbClr val="0000DC"/>
                </a:solidFill>
                <a:latin typeface="Muni"/>
                <a:ea typeface="+mn-ea"/>
                <a:cs typeface="+mn-cs"/>
              </a:rPr>
              <a:t>Jak to vidí studenti?</a:t>
            </a:r>
          </a:p>
        </p:txBody>
      </p:sp>
      <p:sp>
        <p:nvSpPr>
          <p:cNvPr id="3" name="Obdélník 2">
            <a:extLst>
              <a:ext uri="{FF2B5EF4-FFF2-40B4-BE49-F238E27FC236}">
                <a16:creationId xmlns:a16="http://schemas.microsoft.com/office/drawing/2014/main" id="{A2B85BE2-76E8-4F59-B7F3-56E2778A4173}"/>
              </a:ext>
            </a:extLst>
          </p:cNvPr>
          <p:cNvSpPr/>
          <p:nvPr/>
        </p:nvSpPr>
        <p:spPr>
          <a:xfrm>
            <a:off x="3186999" y="1982002"/>
            <a:ext cx="5863618" cy="2954655"/>
          </a:xfrm>
          <a:prstGeom prst="rect">
            <a:avLst/>
          </a:prstGeom>
        </p:spPr>
        <p:txBody>
          <a:bodyPr wrap="square">
            <a:spAutoFit/>
          </a:bodyPr>
          <a:lstStyle/>
          <a:p>
            <a:pPr algn="just"/>
            <a:r>
              <a:rPr lang="cs-CZ" sz="1400" b="0" i="1" dirty="0">
                <a:solidFill>
                  <a:srgbClr val="000000"/>
                </a:solidFill>
                <a:effectLst/>
              </a:rPr>
              <a:t>„Na švédské </a:t>
            </a:r>
            <a:r>
              <a:rPr lang="cs-CZ" sz="1400" b="1" i="1" dirty="0" err="1">
                <a:solidFill>
                  <a:srgbClr val="000000"/>
                </a:solidFill>
                <a:effectLst/>
              </a:rPr>
              <a:t>Dalarna</a:t>
            </a:r>
            <a:r>
              <a:rPr lang="cs-CZ" sz="1400" b="1" i="1" dirty="0">
                <a:solidFill>
                  <a:srgbClr val="000000"/>
                </a:solidFill>
                <a:effectLst/>
              </a:rPr>
              <a:t> University </a:t>
            </a:r>
            <a:r>
              <a:rPr lang="cs-CZ" sz="1400" b="0" i="1" dirty="0">
                <a:solidFill>
                  <a:srgbClr val="000000"/>
                </a:solidFill>
                <a:effectLst/>
              </a:rPr>
              <a:t>mě zaujaly předměty jako </a:t>
            </a:r>
            <a:r>
              <a:rPr lang="cs-CZ" sz="1400" b="1" i="1" dirty="0">
                <a:solidFill>
                  <a:srgbClr val="000000"/>
                </a:solidFill>
                <a:effectLst/>
              </a:rPr>
              <a:t>HR Management</a:t>
            </a:r>
            <a:r>
              <a:rPr lang="cs-CZ" sz="1400" b="0" i="1" dirty="0">
                <a:solidFill>
                  <a:srgbClr val="000000"/>
                </a:solidFill>
                <a:effectLst/>
              </a:rPr>
              <a:t> nebo </a:t>
            </a:r>
            <a:r>
              <a:rPr lang="cs-CZ" sz="1400" b="1" i="1" dirty="0" err="1">
                <a:solidFill>
                  <a:srgbClr val="000000"/>
                </a:solidFill>
                <a:effectLst/>
              </a:rPr>
              <a:t>Organisational</a:t>
            </a:r>
            <a:r>
              <a:rPr lang="cs-CZ" sz="1400" b="1" i="1" dirty="0">
                <a:solidFill>
                  <a:srgbClr val="000000"/>
                </a:solidFill>
                <a:effectLst/>
              </a:rPr>
              <a:t> </a:t>
            </a:r>
            <a:r>
              <a:rPr lang="cs-CZ" sz="1400" b="1" i="1" dirty="0" err="1">
                <a:solidFill>
                  <a:srgbClr val="000000"/>
                </a:solidFill>
                <a:effectLst/>
              </a:rPr>
              <a:t>Change</a:t>
            </a:r>
            <a:r>
              <a:rPr lang="cs-CZ" sz="1400" b="1" i="1" dirty="0">
                <a:solidFill>
                  <a:srgbClr val="000000"/>
                </a:solidFill>
                <a:effectLst/>
              </a:rPr>
              <a:t> and Leadership.</a:t>
            </a:r>
            <a:r>
              <a:rPr lang="cs-CZ" sz="1400" b="0" i="1" dirty="0">
                <a:solidFill>
                  <a:srgbClr val="000000"/>
                </a:solidFill>
                <a:effectLst/>
              </a:rPr>
              <a:t> Jedním z mých hlavních cílů bylo také zlepšit se v angličtině, proto jsem využila i předmět </a:t>
            </a:r>
            <a:r>
              <a:rPr lang="cs-CZ" sz="1400" b="1" i="1" dirty="0" err="1">
                <a:solidFill>
                  <a:srgbClr val="000000"/>
                </a:solidFill>
                <a:effectLst/>
              </a:rPr>
              <a:t>English</a:t>
            </a:r>
            <a:r>
              <a:rPr lang="cs-CZ" sz="1400" b="1" i="1" dirty="0">
                <a:solidFill>
                  <a:srgbClr val="000000"/>
                </a:solidFill>
                <a:effectLst/>
              </a:rPr>
              <a:t> </a:t>
            </a:r>
            <a:r>
              <a:rPr lang="cs-CZ" sz="1400" b="1" i="1" dirty="0" err="1">
                <a:solidFill>
                  <a:srgbClr val="000000"/>
                </a:solidFill>
                <a:effectLst/>
              </a:rPr>
              <a:t>for</a:t>
            </a:r>
            <a:r>
              <a:rPr lang="cs-CZ" sz="1400" b="1" i="1" dirty="0">
                <a:solidFill>
                  <a:srgbClr val="000000"/>
                </a:solidFill>
                <a:effectLst/>
              </a:rPr>
              <a:t> Oral </a:t>
            </a:r>
            <a:r>
              <a:rPr lang="cs-CZ" sz="1400" b="1" i="1" dirty="0" err="1">
                <a:solidFill>
                  <a:srgbClr val="000000"/>
                </a:solidFill>
                <a:effectLst/>
              </a:rPr>
              <a:t>Presentations</a:t>
            </a:r>
            <a:r>
              <a:rPr lang="cs-CZ" sz="1400" b="1" i="1" dirty="0">
                <a:solidFill>
                  <a:srgbClr val="000000"/>
                </a:solidFill>
                <a:effectLst/>
              </a:rPr>
              <a:t>. </a:t>
            </a:r>
            <a:r>
              <a:rPr lang="cs-CZ" sz="1400" b="0" i="1" dirty="0">
                <a:solidFill>
                  <a:srgbClr val="000000"/>
                </a:solidFill>
                <a:effectLst/>
              </a:rPr>
              <a:t>Kromě studia jsem měla spoustu času i na mimoškolní aktivity. </a:t>
            </a:r>
            <a:r>
              <a:rPr lang="cs-CZ" sz="1400" b="1" i="1" dirty="0">
                <a:solidFill>
                  <a:srgbClr val="000000"/>
                </a:solidFill>
                <a:effectLst/>
              </a:rPr>
              <a:t>Navštívili jsme několik národních parků, spoustu švédských měst a nakonec i Laponsko s nezapomenutelnou polární září. </a:t>
            </a:r>
            <a:r>
              <a:rPr lang="cs-CZ" sz="1400" b="0" i="1" dirty="0">
                <a:solidFill>
                  <a:srgbClr val="000000"/>
                </a:solidFill>
                <a:effectLst/>
              </a:rPr>
              <a:t>Erasmus pro mě byly </a:t>
            </a:r>
            <a:r>
              <a:rPr lang="cs-CZ" sz="1400" b="1" i="1" dirty="0">
                <a:solidFill>
                  <a:srgbClr val="000000"/>
                </a:solidFill>
                <a:effectLst/>
              </a:rPr>
              <a:t>čtyři nejlepší měsíce </a:t>
            </a:r>
            <a:r>
              <a:rPr lang="cs-CZ" sz="1400" b="0" i="1" dirty="0">
                <a:solidFill>
                  <a:srgbClr val="000000"/>
                </a:solidFill>
                <a:effectLst/>
              </a:rPr>
              <a:t>z celého magisterského studia. Získala jsem </a:t>
            </a:r>
            <a:r>
              <a:rPr lang="cs-CZ" sz="1400" b="1" i="1" dirty="0">
                <a:solidFill>
                  <a:srgbClr val="000000"/>
                </a:solidFill>
                <a:effectLst/>
              </a:rPr>
              <a:t>nové přátele z celého světa a zkušenosti, které mě posunuly ve studijním, pracovním, ale i osobním životě.“</a:t>
            </a:r>
          </a:p>
          <a:p>
            <a:pPr algn="r"/>
            <a:r>
              <a:rPr lang="cs-CZ" b="0" dirty="0">
                <a:solidFill>
                  <a:schemeClr val="tx2"/>
                </a:solidFill>
                <a:effectLst/>
              </a:rPr>
              <a:t>Alexandra Kubíčková</a:t>
            </a:r>
          </a:p>
          <a:p>
            <a:pPr algn="just"/>
            <a:endParaRPr lang="cs-CZ" sz="1400" b="0" dirty="0">
              <a:solidFill>
                <a:srgbClr val="000000"/>
              </a:solidFill>
              <a:effectLst/>
            </a:endParaRPr>
          </a:p>
          <a:p>
            <a:pPr algn="just"/>
            <a:endParaRPr lang="cs-CZ" sz="1400" dirty="0"/>
          </a:p>
        </p:txBody>
      </p:sp>
      <p:sp>
        <p:nvSpPr>
          <p:cNvPr id="8" name="Obdélník 7">
            <a:extLst>
              <a:ext uri="{FF2B5EF4-FFF2-40B4-BE49-F238E27FC236}">
                <a16:creationId xmlns:a16="http://schemas.microsoft.com/office/drawing/2014/main" id="{FBF1A3B8-E29D-4A3E-9B4E-2742292F942A}"/>
              </a:ext>
            </a:extLst>
          </p:cNvPr>
          <p:cNvSpPr/>
          <p:nvPr/>
        </p:nvSpPr>
        <p:spPr>
          <a:xfrm>
            <a:off x="357073" y="4515398"/>
            <a:ext cx="7597678" cy="2308324"/>
          </a:xfrm>
          <a:prstGeom prst="rect">
            <a:avLst/>
          </a:prstGeom>
        </p:spPr>
        <p:txBody>
          <a:bodyPr wrap="square">
            <a:spAutoFit/>
          </a:bodyPr>
          <a:lstStyle/>
          <a:p>
            <a:pPr algn="just"/>
            <a:r>
              <a:rPr lang="cs-CZ" sz="1400" i="1" dirty="0">
                <a:solidFill>
                  <a:srgbClr val="000000"/>
                </a:solidFill>
              </a:rPr>
              <a:t>„Na nizozemské </a:t>
            </a:r>
            <a:r>
              <a:rPr lang="cs-CZ" sz="1400" b="1" i="1" dirty="0">
                <a:solidFill>
                  <a:srgbClr val="000000"/>
                </a:solidFill>
              </a:rPr>
              <a:t>Utrecht University </a:t>
            </a:r>
            <a:r>
              <a:rPr lang="cs-CZ" sz="1400" i="1" dirty="0">
                <a:solidFill>
                  <a:srgbClr val="000000"/>
                </a:solidFill>
              </a:rPr>
              <a:t>jsem si v</a:t>
            </a:r>
            <a:r>
              <a:rPr lang="cs-CZ" sz="1400" b="0" i="1" dirty="0">
                <a:solidFill>
                  <a:srgbClr val="000000"/>
                </a:solidFill>
                <a:effectLst/>
              </a:rPr>
              <a:t>ybrala studijní minor </a:t>
            </a:r>
            <a:r>
              <a:rPr lang="cs-CZ" sz="1400" b="1" i="1" dirty="0">
                <a:solidFill>
                  <a:srgbClr val="000000"/>
                </a:solidFill>
                <a:effectLst/>
              </a:rPr>
              <a:t>program </a:t>
            </a:r>
            <a:r>
              <a:rPr lang="cs-CZ" sz="1400" b="1" i="1" dirty="0" err="1">
                <a:solidFill>
                  <a:srgbClr val="000000"/>
                </a:solidFill>
                <a:effectLst/>
              </a:rPr>
              <a:t>Criminal</a:t>
            </a:r>
            <a:r>
              <a:rPr lang="cs-CZ" sz="1400" b="1" i="1" dirty="0">
                <a:solidFill>
                  <a:srgbClr val="000000"/>
                </a:solidFill>
                <a:effectLst/>
              </a:rPr>
              <a:t> Justice </a:t>
            </a:r>
            <a:r>
              <a:rPr lang="cs-CZ" sz="1400" b="1" i="1" dirty="0" err="1">
                <a:solidFill>
                  <a:srgbClr val="000000"/>
                </a:solidFill>
                <a:effectLst/>
              </a:rPr>
              <a:t>Work</a:t>
            </a:r>
            <a:r>
              <a:rPr lang="cs-CZ" sz="1400" b="0" i="1" dirty="0">
                <a:solidFill>
                  <a:srgbClr val="000000"/>
                </a:solidFill>
                <a:effectLst/>
              </a:rPr>
              <a:t>, v rámci kterého absolvuji předměty jako například </a:t>
            </a:r>
            <a:r>
              <a:rPr lang="cs-CZ" sz="1400" b="1" i="1" dirty="0">
                <a:solidFill>
                  <a:srgbClr val="000000"/>
                </a:solidFill>
                <a:effectLst/>
              </a:rPr>
              <a:t>Public management </a:t>
            </a:r>
            <a:r>
              <a:rPr lang="cs-CZ" sz="1400" b="1" i="1" dirty="0" err="1">
                <a:solidFill>
                  <a:srgbClr val="000000"/>
                </a:solidFill>
                <a:effectLst/>
              </a:rPr>
              <a:t>of</a:t>
            </a:r>
            <a:r>
              <a:rPr lang="cs-CZ" sz="1400" b="1" i="1" dirty="0">
                <a:solidFill>
                  <a:srgbClr val="000000"/>
                </a:solidFill>
                <a:effectLst/>
              </a:rPr>
              <a:t> </a:t>
            </a:r>
            <a:r>
              <a:rPr lang="cs-CZ" sz="1400" b="1" i="1" dirty="0" err="1">
                <a:solidFill>
                  <a:srgbClr val="000000"/>
                </a:solidFill>
                <a:effectLst/>
              </a:rPr>
              <a:t>security</a:t>
            </a:r>
            <a:r>
              <a:rPr lang="cs-CZ" sz="1400" b="0" i="1" dirty="0">
                <a:solidFill>
                  <a:srgbClr val="000000"/>
                </a:solidFill>
                <a:effectLst/>
              </a:rPr>
              <a:t> nebo </a:t>
            </a:r>
            <a:r>
              <a:rPr lang="cs-CZ" sz="1400" b="1" i="1" dirty="0" err="1">
                <a:solidFill>
                  <a:srgbClr val="000000"/>
                </a:solidFill>
                <a:effectLst/>
              </a:rPr>
              <a:t>Criminal</a:t>
            </a:r>
            <a:r>
              <a:rPr lang="cs-CZ" sz="1400" b="1" i="1" dirty="0">
                <a:solidFill>
                  <a:srgbClr val="000000"/>
                </a:solidFill>
                <a:effectLst/>
              </a:rPr>
              <a:t> </a:t>
            </a:r>
            <a:r>
              <a:rPr lang="cs-CZ" sz="1400" b="1" i="1" dirty="0" err="1">
                <a:solidFill>
                  <a:srgbClr val="000000"/>
                </a:solidFill>
                <a:effectLst/>
              </a:rPr>
              <a:t>law</a:t>
            </a:r>
            <a:r>
              <a:rPr lang="cs-CZ" sz="1400" b="1" i="1" dirty="0">
                <a:solidFill>
                  <a:srgbClr val="000000"/>
                </a:solidFill>
                <a:effectLst/>
              </a:rPr>
              <a:t> in </a:t>
            </a:r>
            <a:r>
              <a:rPr lang="cs-CZ" sz="1400" b="1" i="1" dirty="0" err="1">
                <a:solidFill>
                  <a:srgbClr val="000000"/>
                </a:solidFill>
                <a:effectLst/>
              </a:rPr>
              <a:t>European</a:t>
            </a:r>
            <a:r>
              <a:rPr lang="cs-CZ" sz="1400" b="1" i="1" dirty="0">
                <a:solidFill>
                  <a:srgbClr val="000000"/>
                </a:solidFill>
                <a:effectLst/>
              </a:rPr>
              <a:t> </a:t>
            </a:r>
            <a:r>
              <a:rPr lang="cs-CZ" sz="1400" b="1" i="1" dirty="0" err="1">
                <a:solidFill>
                  <a:srgbClr val="000000"/>
                </a:solidFill>
                <a:effectLst/>
              </a:rPr>
              <a:t>context</a:t>
            </a:r>
            <a:r>
              <a:rPr lang="cs-CZ" sz="1400" b="1" i="1" dirty="0">
                <a:solidFill>
                  <a:srgbClr val="000000"/>
                </a:solidFill>
                <a:effectLst/>
              </a:rPr>
              <a:t>. </a:t>
            </a:r>
            <a:r>
              <a:rPr lang="cs-CZ" sz="1400" b="0" i="1" dirty="0">
                <a:solidFill>
                  <a:srgbClr val="000000"/>
                </a:solidFill>
                <a:effectLst/>
              </a:rPr>
              <a:t>I přes online výuku je nám umožňováno pracovat ve skupinkách, což dělá veškerou práci zajímavější, hodiny jsou interaktivní a zakončení předmětů esejemi mi přijde jako vhodný a efektivní způsob. Myslím si, že vyjet na </a:t>
            </a:r>
            <a:r>
              <a:rPr lang="cs-CZ" sz="1400" b="1" i="1" dirty="0">
                <a:solidFill>
                  <a:srgbClr val="000000"/>
                </a:solidFill>
                <a:effectLst/>
              </a:rPr>
              <a:t>Erasmus bylo jedno z nejlepších rozhodnutí,</a:t>
            </a:r>
            <a:r>
              <a:rPr lang="cs-CZ" sz="1400" b="0" i="1" dirty="0">
                <a:solidFill>
                  <a:srgbClr val="000000"/>
                </a:solidFill>
                <a:effectLst/>
              </a:rPr>
              <a:t> co jsem kdy udělala. I přes veškerá omezení, která tu kvůli pandemii jsou, nám to nebrání v tom </a:t>
            </a:r>
            <a:r>
              <a:rPr lang="cs-CZ" sz="1400" b="1" i="1" dirty="0">
                <a:solidFill>
                  <a:srgbClr val="000000"/>
                </a:solidFill>
                <a:effectLst/>
              </a:rPr>
              <a:t>jezdit na výlety, potkávat nové lidi, zlepšovat se v jazyce a získávat nové vědomosti</a:t>
            </a:r>
            <a:r>
              <a:rPr lang="cs-CZ" sz="1400" b="0" i="1" dirty="0">
                <a:solidFill>
                  <a:srgbClr val="000000"/>
                </a:solidFill>
                <a:effectLst/>
              </a:rPr>
              <a:t> v oblastech, které bych na mém oboru na MUNI získat nemohla." </a:t>
            </a:r>
          </a:p>
          <a:p>
            <a:pPr algn="r"/>
            <a:r>
              <a:rPr lang="cs-CZ" b="0" i="0" dirty="0">
                <a:solidFill>
                  <a:schemeClr val="tx2"/>
                </a:solidFill>
                <a:effectLst/>
              </a:rPr>
              <a:t>Andrea Vlášková</a:t>
            </a:r>
            <a:endParaRPr lang="cs-CZ" dirty="0">
              <a:solidFill>
                <a:schemeClr val="tx2"/>
              </a:solidFill>
            </a:endParaRPr>
          </a:p>
        </p:txBody>
      </p:sp>
      <p:pic>
        <p:nvPicPr>
          <p:cNvPr id="1026" name="Picture 2">
            <a:extLst>
              <a:ext uri="{FF2B5EF4-FFF2-40B4-BE49-F238E27FC236}">
                <a16:creationId xmlns:a16="http://schemas.microsoft.com/office/drawing/2014/main" id="{2143BBC3-9B6C-4318-9F43-507D5DCB87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21" y="2032014"/>
            <a:ext cx="3008671" cy="2256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518EC2-DD1C-4421-A9B6-D2E8CD1288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0617" y="2032014"/>
            <a:ext cx="3064502" cy="20287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0">
            <a:extLst>
              <a:ext uri="{FF2B5EF4-FFF2-40B4-BE49-F238E27FC236}">
                <a16:creationId xmlns:a16="http://schemas.microsoft.com/office/drawing/2014/main" id="{E5F6F637-BDC4-442F-BDD5-95F3ED7D14CC}"/>
              </a:ext>
            </a:extLst>
          </p:cNvPr>
          <p:cNvSpPr>
            <a:spLocks noChangeAspect="1" noChangeArrowheads="1"/>
          </p:cNvSpPr>
          <p:nvPr/>
        </p:nvSpPr>
        <p:spPr bwMode="auto">
          <a:xfrm>
            <a:off x="8686823" y="3958326"/>
            <a:ext cx="2000842" cy="20008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 name="Obrázek 11" descr="Obsah obrázku exteriér&#10;&#10;Popis byl vytvořen automaticky">
            <a:extLst>
              <a:ext uri="{FF2B5EF4-FFF2-40B4-BE49-F238E27FC236}">
                <a16:creationId xmlns:a16="http://schemas.microsoft.com/office/drawing/2014/main" id="{2BF34C2E-D340-43AE-9292-00BD1E4132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6089" y="4553075"/>
            <a:ext cx="3666105" cy="2207342"/>
          </a:xfrm>
          <a:prstGeom prst="rect">
            <a:avLst/>
          </a:prstGeom>
        </p:spPr>
      </p:pic>
    </p:spTree>
    <p:extLst>
      <p:ext uri="{BB962C8B-B14F-4D97-AF65-F5344CB8AC3E}">
        <p14:creationId xmlns:p14="http://schemas.microsoft.com/office/powerpoint/2010/main" val="42592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635787" y="1508300"/>
            <a:ext cx="11262430" cy="5477862"/>
          </a:xfrm>
        </p:spPr>
        <p:txBody>
          <a:bodyPr/>
          <a:lstStyle/>
          <a:p>
            <a:pPr algn="r"/>
            <a:r>
              <a:rPr lang="cs-CZ" sz="3200" b="1" spc="-1" dirty="0">
                <a:solidFill>
                  <a:srgbClr val="0000DC"/>
                </a:solidFill>
                <a:latin typeface="Muni"/>
                <a:ea typeface="+mn-ea"/>
                <a:cs typeface="+mn-cs"/>
              </a:rPr>
              <a:t>Praxe v zahraničí</a:t>
            </a:r>
          </a:p>
          <a:p>
            <a:pPr algn="r"/>
            <a:endParaRPr lang="cs-CZ" sz="2000" b="1" spc="-1" dirty="0">
              <a:solidFill>
                <a:srgbClr val="0000DC"/>
              </a:solidFill>
              <a:latin typeface="Muni"/>
              <a:ea typeface="+mn-ea"/>
              <a:cs typeface="+mn-cs"/>
            </a:endParaRPr>
          </a:p>
          <a:p>
            <a:pPr marL="414900" indent="-342900">
              <a:spcBef>
                <a:spcPts val="600"/>
              </a:spcBef>
              <a:buFont typeface="Arial" panose="020B0604020202020204" pitchFamily="34" charset="0"/>
              <a:buChar char="•"/>
            </a:pPr>
            <a:r>
              <a:rPr lang="cs-CZ" sz="2400" b="1" dirty="0">
                <a:solidFill>
                  <a:schemeClr val="tx2"/>
                </a:solidFill>
              </a:rPr>
              <a:t>Proč jet? </a:t>
            </a:r>
            <a:r>
              <a:rPr lang="cs-CZ" sz="2400" dirty="0"/>
              <a:t>Získám praxi v zahraničí ještě během studia.</a:t>
            </a:r>
          </a:p>
          <a:p>
            <a:pPr marL="414900" indent="-342900">
              <a:spcBef>
                <a:spcPts val="600"/>
              </a:spcBef>
              <a:buFont typeface="Arial" panose="020B0604020202020204" pitchFamily="34" charset="0"/>
              <a:buChar char="•"/>
            </a:pPr>
            <a:r>
              <a:rPr lang="cs-CZ" sz="2400" b="1" dirty="0">
                <a:solidFill>
                  <a:schemeClr val="tx2"/>
                </a:solidFill>
              </a:rPr>
              <a:t>Kam? </a:t>
            </a:r>
            <a:r>
              <a:rPr lang="cs-CZ" sz="2400" dirty="0"/>
              <a:t>Můžete si vybrat a najít sami dle svého oboru (neziskovky, veřejné instituce i soukromé firmy)</a:t>
            </a:r>
            <a:endParaRPr lang="cs-CZ" sz="2400" b="1" dirty="0"/>
          </a:p>
          <a:p>
            <a:pPr marL="414900" indent="-342900">
              <a:spcBef>
                <a:spcPts val="600"/>
              </a:spcBef>
              <a:buFont typeface="Arial" panose="020B0604020202020204" pitchFamily="34" charset="0"/>
              <a:buChar char="•"/>
            </a:pPr>
            <a:r>
              <a:rPr lang="cs-CZ" sz="2400" b="1" dirty="0">
                <a:solidFill>
                  <a:schemeClr val="tx2"/>
                </a:solidFill>
              </a:rPr>
              <a:t>Nejoblíbenější programy:</a:t>
            </a:r>
          </a:p>
          <a:p>
            <a:pPr marL="414900" indent="-342900">
              <a:spcBef>
                <a:spcPts val="600"/>
              </a:spcBef>
              <a:buFont typeface="Arial" panose="020B0604020202020204" pitchFamily="34" charset="0"/>
              <a:buChar char="•"/>
            </a:pPr>
            <a:r>
              <a:rPr lang="cs-CZ" sz="2400" b="1" u="sng" dirty="0">
                <a:solidFill>
                  <a:schemeClr val="tx2"/>
                </a:solidFill>
              </a:rPr>
              <a:t>Erasmus+ stáž (Evropa):</a:t>
            </a:r>
          </a:p>
          <a:p>
            <a:pPr marL="342900" lvl="1" indent="-342900">
              <a:spcBef>
                <a:spcPts val="600"/>
              </a:spcBef>
              <a:buFont typeface="Arial" panose="020B0604020202020204" pitchFamily="34" charset="0"/>
              <a:buChar char="•"/>
            </a:pPr>
            <a:r>
              <a:rPr lang="cs-CZ" sz="2400" dirty="0"/>
              <a:t>Délka pobytu je</a:t>
            </a:r>
            <a:r>
              <a:rPr lang="cs-CZ" sz="2400" b="1" dirty="0">
                <a:solidFill>
                  <a:srgbClr val="0000DC"/>
                </a:solidFill>
              </a:rPr>
              <a:t> </a:t>
            </a:r>
            <a:r>
              <a:rPr lang="cs-CZ" sz="2400" b="1" dirty="0"/>
              <a:t>min. 2 a max. 12 měsíců</a:t>
            </a:r>
            <a:r>
              <a:rPr lang="cs-CZ" sz="2400" dirty="0"/>
              <a:t> během studia (i v průběhu 12 měsíců po ukončení studia – tzv. </a:t>
            </a:r>
            <a:r>
              <a:rPr lang="cs-CZ" sz="2400" b="1" dirty="0"/>
              <a:t>absolventské stáže</a:t>
            </a:r>
            <a:r>
              <a:rPr lang="cs-CZ" sz="2400" dirty="0"/>
              <a:t>).</a:t>
            </a:r>
          </a:p>
          <a:p>
            <a:pPr marL="342900" lvl="1" indent="-342900">
              <a:spcBef>
                <a:spcPts val="600"/>
              </a:spcBef>
              <a:buFont typeface="Arial" panose="020B0604020202020204" pitchFamily="34" charset="0"/>
              <a:buChar char="•"/>
            </a:pPr>
            <a:r>
              <a:rPr lang="cs-CZ" sz="2400" dirty="0"/>
              <a:t>Při plném pracovním úvazku stipendium </a:t>
            </a:r>
            <a:r>
              <a:rPr lang="cs-CZ" sz="2400" b="1" dirty="0"/>
              <a:t>od 630 do 750 eur za měsíc </a:t>
            </a:r>
            <a:endParaRPr lang="cs-CZ" sz="2400" b="1" dirty="0">
              <a:solidFill>
                <a:schemeClr val="tx2"/>
              </a:solidFill>
            </a:endParaRPr>
          </a:p>
          <a:p>
            <a:pPr marL="414900" indent="-342900">
              <a:spcBef>
                <a:spcPts val="600"/>
              </a:spcBef>
              <a:buFont typeface="Arial" panose="020B0604020202020204" pitchFamily="34" charset="0"/>
              <a:buChar char="•"/>
            </a:pPr>
            <a:r>
              <a:rPr lang="cs-CZ" sz="2400" b="1" u="sng" dirty="0" err="1">
                <a:solidFill>
                  <a:schemeClr val="tx2"/>
                </a:solidFill>
              </a:rPr>
              <a:t>Freemovers</a:t>
            </a:r>
            <a:r>
              <a:rPr lang="cs-CZ" sz="2400" b="1" u="sng" dirty="0">
                <a:solidFill>
                  <a:schemeClr val="tx2"/>
                </a:solidFill>
              </a:rPr>
              <a:t> (celý svět):</a:t>
            </a:r>
          </a:p>
          <a:p>
            <a:pPr marL="342900" lvl="1" indent="-342900">
              <a:spcBef>
                <a:spcPts val="600"/>
              </a:spcBef>
              <a:buFont typeface="Arial" panose="020B0604020202020204" pitchFamily="34" charset="0"/>
              <a:buChar char="•"/>
            </a:pPr>
            <a:r>
              <a:rPr lang="cs-CZ" sz="2400" dirty="0"/>
              <a:t>Délka stáže může být </a:t>
            </a:r>
            <a:r>
              <a:rPr lang="cs-CZ" sz="2400" b="1" dirty="0"/>
              <a:t>1 měsíc až celý semestr</a:t>
            </a:r>
          </a:p>
          <a:p>
            <a:pPr marL="342900" lvl="1" indent="-342900">
              <a:spcBef>
                <a:spcPts val="600"/>
              </a:spcBef>
              <a:buFont typeface="Arial" panose="020B0604020202020204" pitchFamily="34" charset="0"/>
              <a:buChar char="•"/>
            </a:pPr>
            <a:r>
              <a:rPr lang="cs-CZ" sz="2400" dirty="0"/>
              <a:t>Výše stipendia může dosahovat </a:t>
            </a:r>
            <a:r>
              <a:rPr lang="cs-CZ" sz="2400" b="1" dirty="0"/>
              <a:t>až 16.000 korun za měsíc</a:t>
            </a:r>
            <a:endParaRPr lang="cs-CZ" sz="2400" b="1" dirty="0">
              <a:solidFill>
                <a:schemeClr val="tx2"/>
              </a:solidFill>
            </a:endParaRPr>
          </a:p>
          <a:p>
            <a:pPr algn="r"/>
            <a:endParaRPr lang="cs-CZ" altLang="cs-CZ" sz="2800" b="1" dirty="0"/>
          </a:p>
        </p:txBody>
      </p:sp>
      <p:pic>
        <p:nvPicPr>
          <p:cNvPr id="7" name="Picture 2">
            <a:extLst>
              <a:ext uri="{FF2B5EF4-FFF2-40B4-BE49-F238E27FC236}">
                <a16:creationId xmlns:a16="http://schemas.microsoft.com/office/drawing/2014/main" id="{579F8DCF-E905-420A-A3B7-99FE99C7EABE}"/>
              </a:ext>
            </a:extLst>
          </p:cNvPr>
          <p:cNvPicPr>
            <a:picLocks noChangeAspect="1"/>
          </p:cNvPicPr>
          <p:nvPr/>
        </p:nvPicPr>
        <p:blipFill>
          <a:blip r:embed="rId2"/>
          <a:stretch>
            <a:fillRect/>
          </a:stretch>
        </p:blipFill>
        <p:spPr>
          <a:xfrm>
            <a:off x="3381153" y="273600"/>
            <a:ext cx="2714847" cy="1761245"/>
          </a:xfrm>
          <a:prstGeom prst="rect">
            <a:avLst/>
          </a:prstGeom>
        </p:spPr>
      </p:pic>
    </p:spTree>
    <p:extLst>
      <p:ext uri="{BB962C8B-B14F-4D97-AF65-F5344CB8AC3E}">
        <p14:creationId xmlns:p14="http://schemas.microsoft.com/office/powerpoint/2010/main" val="39192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8957239" cy="545003"/>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716276" y="899282"/>
            <a:ext cx="11327924" cy="613614"/>
          </a:xfrm>
        </p:spPr>
        <p:txBody>
          <a:bodyPr/>
          <a:lstStyle/>
          <a:p>
            <a:pPr algn="ctr"/>
            <a:r>
              <a:rPr lang="cs-CZ" sz="3200" b="1" spc="-1" dirty="0">
                <a:solidFill>
                  <a:srgbClr val="0000DC"/>
                </a:solidFill>
                <a:latin typeface="Muni"/>
                <a:ea typeface="+mn-ea"/>
                <a:cs typeface="+mn-cs"/>
              </a:rPr>
              <a:t>Jak to vidí studenti?</a:t>
            </a:r>
          </a:p>
        </p:txBody>
      </p:sp>
      <p:sp>
        <p:nvSpPr>
          <p:cNvPr id="3" name="Obdélník 2">
            <a:extLst>
              <a:ext uri="{FF2B5EF4-FFF2-40B4-BE49-F238E27FC236}">
                <a16:creationId xmlns:a16="http://schemas.microsoft.com/office/drawing/2014/main" id="{A2B85BE2-76E8-4F59-B7F3-56E2778A4173}"/>
              </a:ext>
            </a:extLst>
          </p:cNvPr>
          <p:cNvSpPr/>
          <p:nvPr/>
        </p:nvSpPr>
        <p:spPr>
          <a:xfrm>
            <a:off x="2498419" y="2178684"/>
            <a:ext cx="7458643" cy="2062103"/>
          </a:xfrm>
          <a:prstGeom prst="rect">
            <a:avLst/>
          </a:prstGeom>
        </p:spPr>
        <p:txBody>
          <a:bodyPr wrap="square">
            <a:spAutoFit/>
          </a:bodyPr>
          <a:lstStyle/>
          <a:p>
            <a:pPr algn="just"/>
            <a:r>
              <a:rPr lang="cs-CZ" sz="1200" i="1" dirty="0">
                <a:effectLst/>
              </a:rPr>
              <a:t>„</a:t>
            </a:r>
            <a:r>
              <a:rPr lang="cs-CZ" sz="1200" b="1" i="1" dirty="0"/>
              <a:t>Pohovor probíhal přes </a:t>
            </a:r>
            <a:r>
              <a:rPr lang="cs-CZ" sz="1200" b="1" i="1" dirty="0" err="1"/>
              <a:t>skype</a:t>
            </a:r>
            <a:r>
              <a:rPr lang="cs-CZ" sz="1200" i="1" dirty="0"/>
              <a:t>, bylo to pro mě příjemné popovídání na téma, proč chci do Hiltonu jet apod. </a:t>
            </a:r>
            <a:r>
              <a:rPr lang="cs-CZ" sz="1200" b="1" i="1" dirty="0"/>
              <a:t>Pak jsem musela vyplnit spoustu formulářů</a:t>
            </a:r>
            <a:r>
              <a:rPr lang="cs-CZ" sz="1200" i="1" dirty="0"/>
              <a:t>, napsat motivační dopis, také získat doporučení z vysoké školy. Každý formulář se boduje zvlášť, roli hraje hlavně využití oboru studia v praxi. </a:t>
            </a:r>
            <a:r>
              <a:rPr lang="cs-CZ" sz="1200" b="1" i="1" dirty="0"/>
              <a:t>Podpis smlouvy z Hiltonu jsem získala pouhou hodinu před uzavírkou kanceláře. </a:t>
            </a:r>
            <a:r>
              <a:rPr lang="cs-CZ" sz="1200" i="1" dirty="0"/>
              <a:t>V té době jsem už byla smířená s tím, že nevycestuji. </a:t>
            </a:r>
            <a:r>
              <a:rPr lang="cs-CZ" sz="1200" b="1" i="1" dirty="0"/>
              <a:t>Nakonec to dobře dopadlo </a:t>
            </a:r>
            <a:r>
              <a:rPr lang="cs-CZ" sz="1200" i="1" dirty="0"/>
              <a:t>a já jsem si říkala: to je znamení, že tam musím jet. Dnes mohu říci, že když se člověk prokouše touto byrokracií, tak stáž je už pohodička, a </a:t>
            </a:r>
            <a:r>
              <a:rPr lang="cs-CZ" sz="1200" b="1" i="1" dirty="0"/>
              <a:t>také vím, že to za to stálo.“</a:t>
            </a:r>
          </a:p>
          <a:p>
            <a:pPr algn="r"/>
            <a:r>
              <a:rPr lang="cs-CZ" sz="1600" b="0" dirty="0">
                <a:solidFill>
                  <a:schemeClr val="tx2"/>
                </a:solidFill>
                <a:effectLst/>
              </a:rPr>
              <a:t>Nicol Černá</a:t>
            </a:r>
          </a:p>
          <a:p>
            <a:pPr algn="just"/>
            <a:endParaRPr lang="cs-CZ" sz="1400" b="0" dirty="0">
              <a:solidFill>
                <a:srgbClr val="000000"/>
              </a:solidFill>
              <a:effectLst/>
            </a:endParaRPr>
          </a:p>
          <a:p>
            <a:pPr algn="just"/>
            <a:endParaRPr lang="cs-CZ" sz="1400" dirty="0"/>
          </a:p>
        </p:txBody>
      </p:sp>
      <p:sp>
        <p:nvSpPr>
          <p:cNvPr id="8" name="Obdélník 7">
            <a:extLst>
              <a:ext uri="{FF2B5EF4-FFF2-40B4-BE49-F238E27FC236}">
                <a16:creationId xmlns:a16="http://schemas.microsoft.com/office/drawing/2014/main" id="{FBF1A3B8-E29D-4A3E-9B4E-2742292F942A}"/>
              </a:ext>
            </a:extLst>
          </p:cNvPr>
          <p:cNvSpPr/>
          <p:nvPr/>
        </p:nvSpPr>
        <p:spPr>
          <a:xfrm>
            <a:off x="6626943" y="4373711"/>
            <a:ext cx="3261293" cy="2369880"/>
          </a:xfrm>
          <a:prstGeom prst="rect">
            <a:avLst/>
          </a:prstGeom>
        </p:spPr>
        <p:txBody>
          <a:bodyPr wrap="square">
            <a:spAutoFit/>
          </a:bodyPr>
          <a:lstStyle/>
          <a:p>
            <a:pPr algn="just"/>
            <a:r>
              <a:rPr lang="cs-CZ" sz="1200" b="1" i="1" dirty="0">
                <a:effectLst/>
              </a:rPr>
              <a:t>„Pořádala </a:t>
            </a:r>
            <a:r>
              <a:rPr lang="cs-CZ" sz="1200" i="1" dirty="0">
                <a:effectLst/>
              </a:rPr>
              <a:t>jsem nejrůznější </a:t>
            </a:r>
            <a:r>
              <a:rPr lang="cs-CZ" sz="1200" b="1" i="1" dirty="0">
                <a:effectLst/>
              </a:rPr>
              <a:t>večírky a setkání pro zaměstnance</a:t>
            </a:r>
            <a:r>
              <a:rPr lang="cs-CZ" sz="1200" i="1" dirty="0">
                <a:effectLst/>
              </a:rPr>
              <a:t>, o ty nebyla v hotelu nouze. Díky nim se i při tak velkém množství zaměstnanců téměř všichni znají. Zabývala jsem se </a:t>
            </a:r>
            <a:r>
              <a:rPr lang="cs-CZ" sz="1200" b="1" i="1" dirty="0">
                <a:effectLst/>
              </a:rPr>
              <a:t>adaptací zaměstnanců</a:t>
            </a:r>
            <a:r>
              <a:rPr lang="cs-CZ" sz="1200" i="1" dirty="0">
                <a:effectLst/>
              </a:rPr>
              <a:t>, ale pracovala také </a:t>
            </a:r>
            <a:r>
              <a:rPr lang="cs-CZ" sz="1200" b="1" i="1" dirty="0">
                <a:effectLst/>
              </a:rPr>
              <a:t>na projektech zaměřujících se na společenskou odpovědnost organizace</a:t>
            </a:r>
            <a:r>
              <a:rPr lang="cs-CZ" sz="1200" i="1" dirty="0">
                <a:effectLst/>
              </a:rPr>
              <a:t>. Jedním z těch největších je spolupráce s neziskovou organizací usilující o </a:t>
            </a:r>
            <a:r>
              <a:rPr lang="cs-CZ" sz="1200" b="1" i="1" dirty="0">
                <a:effectLst/>
              </a:rPr>
              <a:t>začleňování lidí s handicapem do pracovního procesu.“</a:t>
            </a:r>
            <a:endParaRPr lang="cs-CZ" sz="1200" b="1" i="1" dirty="0"/>
          </a:p>
          <a:p>
            <a:pPr algn="r"/>
            <a:r>
              <a:rPr lang="cs-CZ" sz="1600" b="0" i="0" dirty="0">
                <a:solidFill>
                  <a:schemeClr val="tx2"/>
                </a:solidFill>
                <a:effectLst/>
              </a:rPr>
              <a:t>Šárka Pavlovičová</a:t>
            </a:r>
            <a:endParaRPr lang="cs-CZ" sz="1600" dirty="0">
              <a:solidFill>
                <a:schemeClr val="tx2"/>
              </a:solidFill>
            </a:endParaRPr>
          </a:p>
        </p:txBody>
      </p:sp>
      <p:sp>
        <p:nvSpPr>
          <p:cNvPr id="10" name="AutoShape 10">
            <a:extLst>
              <a:ext uri="{FF2B5EF4-FFF2-40B4-BE49-F238E27FC236}">
                <a16:creationId xmlns:a16="http://schemas.microsoft.com/office/drawing/2014/main" id="{E5F6F637-BDC4-442F-BDD5-95F3ED7D14CC}"/>
              </a:ext>
            </a:extLst>
          </p:cNvPr>
          <p:cNvSpPr>
            <a:spLocks noChangeAspect="1" noChangeArrowheads="1"/>
          </p:cNvSpPr>
          <p:nvPr/>
        </p:nvSpPr>
        <p:spPr bwMode="auto">
          <a:xfrm>
            <a:off x="8686823" y="3958326"/>
            <a:ext cx="2000842" cy="20008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0" name="Picture 2" descr="„Musela jsem se stále štípat, jestli se mi to nezdá“">
            <a:extLst>
              <a:ext uri="{FF2B5EF4-FFF2-40B4-BE49-F238E27FC236}">
                <a16:creationId xmlns:a16="http://schemas.microsoft.com/office/drawing/2014/main" id="{647398BE-AACD-4AEB-ACB8-65A105182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32" y="2059478"/>
            <a:ext cx="2134950" cy="1629678"/>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79E3991-F8C2-4DF9-9B09-5F4EA8A75545}"/>
              </a:ext>
            </a:extLst>
          </p:cNvPr>
          <p:cNvSpPr txBox="1"/>
          <p:nvPr/>
        </p:nvSpPr>
        <p:spPr>
          <a:xfrm>
            <a:off x="2684206" y="1513230"/>
            <a:ext cx="9359993" cy="584775"/>
          </a:xfrm>
          <a:prstGeom prst="rect">
            <a:avLst/>
          </a:prstGeom>
          <a:noFill/>
        </p:spPr>
        <p:txBody>
          <a:bodyPr wrap="square">
            <a:spAutoFit/>
          </a:bodyPr>
          <a:lstStyle/>
          <a:p>
            <a:r>
              <a:rPr lang="cs-CZ" sz="1600" b="1" dirty="0">
                <a:solidFill>
                  <a:schemeClr val="accent1"/>
                </a:solidFill>
              </a:rPr>
              <a:t>V hotelu Hilton v Londýně, kde je víc než tisíc pokojů a kde pracuje přibližně 500 zaměstnanců, mají stážisté na starosti převážně činnosti spojené s náborem nových zaměstnanců. </a:t>
            </a:r>
          </a:p>
        </p:txBody>
      </p:sp>
      <p:pic>
        <p:nvPicPr>
          <p:cNvPr id="14" name="Picture 2">
            <a:extLst>
              <a:ext uri="{FF2B5EF4-FFF2-40B4-BE49-F238E27FC236}">
                <a16:creationId xmlns:a16="http://schemas.microsoft.com/office/drawing/2014/main" id="{C073AD8A-478C-477E-ADD7-2CD7E6407C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0003419" y="4727889"/>
            <a:ext cx="2129586" cy="15206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203CAF6A-04D2-49DC-93AF-C5057F5A2C31}"/>
              </a:ext>
            </a:extLst>
          </p:cNvPr>
          <p:cNvSpPr txBox="1"/>
          <p:nvPr/>
        </p:nvSpPr>
        <p:spPr>
          <a:xfrm>
            <a:off x="9888236" y="2366446"/>
            <a:ext cx="2416165" cy="1323439"/>
          </a:xfrm>
          <a:prstGeom prst="rect">
            <a:avLst/>
          </a:prstGeom>
          <a:noFill/>
        </p:spPr>
        <p:txBody>
          <a:bodyPr wrap="square">
            <a:spAutoFit/>
          </a:bodyPr>
          <a:lstStyle/>
          <a:p>
            <a:r>
              <a:rPr lang="cs-CZ" sz="1600" b="1" dirty="0">
                <a:solidFill>
                  <a:schemeClr val="accent1"/>
                </a:solidFill>
              </a:rPr>
              <a:t>Víte, že na praktickou stáž v rámci programu Erasmus + </a:t>
            </a:r>
          </a:p>
          <a:p>
            <a:r>
              <a:rPr lang="cs-CZ" sz="1600" b="1" dirty="0">
                <a:solidFill>
                  <a:schemeClr val="accent1"/>
                </a:solidFill>
              </a:rPr>
              <a:t>můžete vyjet i jako absolventi?</a:t>
            </a:r>
            <a:endParaRPr lang="cs-CZ" sz="1600" dirty="0"/>
          </a:p>
        </p:txBody>
      </p:sp>
      <p:pic>
        <p:nvPicPr>
          <p:cNvPr id="2052" name="Picture 4" descr="Finančně stáž nakonec Radce Ostřížkové vyšla skvěle. Dostala stipendium na celé čtyři měsíce a navíc na místě bydlela zadarmo v zaměstnaneckém bytě.">
            <a:extLst>
              <a:ext uri="{FF2B5EF4-FFF2-40B4-BE49-F238E27FC236}">
                <a16:creationId xmlns:a16="http://schemas.microsoft.com/office/drawing/2014/main" id="{3234FF7C-36D2-405D-BA68-0D634C3B12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441" y="4240787"/>
            <a:ext cx="2543319" cy="1547317"/>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01AC53C5-F6EF-48A5-A5FF-5B654A633140}"/>
              </a:ext>
            </a:extLst>
          </p:cNvPr>
          <p:cNvSpPr txBox="1"/>
          <p:nvPr/>
        </p:nvSpPr>
        <p:spPr>
          <a:xfrm>
            <a:off x="58995" y="3958326"/>
            <a:ext cx="3794263" cy="2739211"/>
          </a:xfrm>
          <a:prstGeom prst="rect">
            <a:avLst/>
          </a:prstGeom>
          <a:noFill/>
        </p:spPr>
        <p:txBody>
          <a:bodyPr wrap="square">
            <a:spAutoFit/>
          </a:bodyPr>
          <a:lstStyle/>
          <a:p>
            <a:pPr algn="just"/>
            <a:r>
              <a:rPr lang="cs-CZ" sz="1200" b="1" i="1" dirty="0">
                <a:solidFill>
                  <a:srgbClr val="222222"/>
                </a:solidFill>
                <a:effectLst/>
              </a:rPr>
              <a:t>„Trvalo mi zvyknout si na britskou angličtinu, </a:t>
            </a:r>
            <a:r>
              <a:rPr lang="cs-CZ" sz="1200" b="0" i="1" dirty="0">
                <a:solidFill>
                  <a:srgbClr val="222222"/>
                </a:solidFill>
                <a:effectLst/>
              </a:rPr>
              <a:t>první měsíc jsem byla nervózní, když zazvonil telefon, a dělala jsem, že ho neslyším. </a:t>
            </a:r>
            <a:r>
              <a:rPr lang="cs-CZ" sz="1200" b="1" i="1" dirty="0">
                <a:solidFill>
                  <a:srgbClr val="222222"/>
                </a:solidFill>
                <a:effectLst/>
              </a:rPr>
              <a:t>Rychle jsem se ale naučila, jak reagovat,</a:t>
            </a:r>
            <a:r>
              <a:rPr lang="cs-CZ" sz="1200" b="0" i="1" dirty="0">
                <a:solidFill>
                  <a:srgbClr val="222222"/>
                </a:solidFill>
                <a:effectLst/>
              </a:rPr>
              <a:t> a vybrousila si angličtinu. </a:t>
            </a:r>
            <a:r>
              <a:rPr lang="cs-CZ" sz="1200" b="1" i="1" dirty="0">
                <a:solidFill>
                  <a:srgbClr val="222222"/>
                </a:solidFill>
                <a:effectLst/>
              </a:rPr>
              <a:t>Přínosem to pro mě bylo také v oblasti měkkých dovedností. </a:t>
            </a:r>
            <a:r>
              <a:rPr lang="cs-CZ" sz="1200" b="0" i="1" dirty="0">
                <a:solidFill>
                  <a:srgbClr val="222222"/>
                </a:solidFill>
                <a:effectLst/>
              </a:rPr>
              <a:t>Vždycky kolem mě byli lidé podobní jako já, proaktivní vysokoškoláci. V Hiltonu za mnou chodili kuchaři, kteří zapomínali heslo do systému, nebo šedesátiletá kuchařka, která neuměla otevřít výplatní pásku. Nejdřív mě to štvalo, ale pak mi kolegyně řekla, že to je přece moje práce. Úlohou HR pracovníka je být co nejvíce nápomocná. </a:t>
            </a:r>
            <a:r>
              <a:rPr lang="cs-CZ" sz="1200" b="1" i="1" dirty="0">
                <a:solidFill>
                  <a:srgbClr val="222222"/>
                </a:solidFill>
                <a:effectLst/>
              </a:rPr>
              <a:t>Otevřelo mi to oči.“</a:t>
            </a:r>
          </a:p>
          <a:p>
            <a:pPr algn="r"/>
            <a:r>
              <a:rPr lang="cs-CZ" sz="1600" dirty="0">
                <a:solidFill>
                  <a:schemeClr val="tx2"/>
                </a:solidFill>
              </a:rPr>
              <a:t>Radka </a:t>
            </a:r>
            <a:r>
              <a:rPr lang="cs-CZ" sz="1600" dirty="0" err="1">
                <a:solidFill>
                  <a:schemeClr val="tx2"/>
                </a:solidFill>
              </a:rPr>
              <a:t>Ostřížková</a:t>
            </a:r>
            <a:endParaRPr lang="cs-CZ" sz="1600" dirty="0">
              <a:solidFill>
                <a:schemeClr val="tx2"/>
              </a:solidFill>
            </a:endParaRPr>
          </a:p>
        </p:txBody>
      </p:sp>
    </p:spTree>
    <p:extLst>
      <p:ext uri="{BB962C8B-B14F-4D97-AF65-F5344CB8AC3E}">
        <p14:creationId xmlns:p14="http://schemas.microsoft.com/office/powerpoint/2010/main" val="311679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2743200" y="1418400"/>
            <a:ext cx="9644114" cy="613614"/>
          </a:xfrm>
        </p:spPr>
        <p:txBody>
          <a:bodyPr/>
          <a:lstStyle/>
          <a:p>
            <a:pPr algn="ctr"/>
            <a:r>
              <a:rPr lang="cs-CZ" sz="3000" b="1" spc="-1" dirty="0">
                <a:solidFill>
                  <a:srgbClr val="0000DC"/>
                </a:solidFill>
                <a:latin typeface="Muni"/>
                <a:ea typeface="+mn-ea"/>
                <a:cs typeface="+mn-cs"/>
              </a:rPr>
              <a:t>Odborné praxe a analytické stáže</a:t>
            </a:r>
          </a:p>
        </p:txBody>
      </p:sp>
      <p:sp>
        <p:nvSpPr>
          <p:cNvPr id="3" name="Obdélník 2">
            <a:extLst>
              <a:ext uri="{FF2B5EF4-FFF2-40B4-BE49-F238E27FC236}">
                <a16:creationId xmlns:a16="http://schemas.microsoft.com/office/drawing/2014/main" id="{A2B85BE2-76E8-4F59-B7F3-56E2778A4173}"/>
              </a:ext>
            </a:extLst>
          </p:cNvPr>
          <p:cNvSpPr/>
          <p:nvPr/>
        </p:nvSpPr>
        <p:spPr>
          <a:xfrm>
            <a:off x="6868161" y="2032014"/>
            <a:ext cx="5218468" cy="4924425"/>
          </a:xfrm>
          <a:prstGeom prst="rect">
            <a:avLst/>
          </a:prstGeom>
        </p:spPr>
        <p:txBody>
          <a:bodyPr wrap="square">
            <a:spAutoFit/>
          </a:bodyPr>
          <a:lstStyle/>
          <a:p>
            <a:pPr marL="457200">
              <a:spcBef>
                <a:spcPts val="1200"/>
              </a:spcBef>
            </a:pPr>
            <a:r>
              <a:rPr lang="cs-CZ" sz="2000" b="1" dirty="0" err="1"/>
              <a:t>bak</a:t>
            </a:r>
            <a:r>
              <a:rPr lang="cs-CZ" sz="2000" b="1" dirty="0"/>
              <a:t>. studium – </a:t>
            </a:r>
            <a:r>
              <a:rPr lang="cs-CZ" sz="2000" b="1" dirty="0">
                <a:solidFill>
                  <a:schemeClr val="tx2"/>
                </a:solidFill>
              </a:rPr>
              <a:t>povinné, </a:t>
            </a:r>
            <a:r>
              <a:rPr lang="cs-CZ" sz="2000" b="1" dirty="0"/>
              <a:t>min.</a:t>
            </a:r>
            <a:r>
              <a:rPr lang="cs-CZ" sz="2000" b="1" dirty="0">
                <a:solidFill>
                  <a:schemeClr val="tx2"/>
                </a:solidFill>
              </a:rPr>
              <a:t> 75 hodin</a:t>
            </a:r>
          </a:p>
          <a:p>
            <a:pPr marL="457200">
              <a:spcBef>
                <a:spcPts val="1200"/>
              </a:spcBef>
            </a:pPr>
            <a:r>
              <a:rPr lang="cs-CZ" sz="2000" b="1" dirty="0" err="1"/>
              <a:t>mag</a:t>
            </a:r>
            <a:r>
              <a:rPr lang="cs-CZ" sz="2000" b="1" dirty="0"/>
              <a:t>. prezenční studium – </a:t>
            </a:r>
            <a:r>
              <a:rPr lang="cs-CZ" sz="2000" b="1" dirty="0">
                <a:solidFill>
                  <a:schemeClr val="tx2"/>
                </a:solidFill>
              </a:rPr>
              <a:t>povinně volitelné, </a:t>
            </a:r>
            <a:r>
              <a:rPr lang="cs-CZ" sz="2000" b="1" dirty="0"/>
              <a:t>min. </a:t>
            </a:r>
            <a:r>
              <a:rPr lang="cs-CZ" sz="2000" b="1" dirty="0">
                <a:solidFill>
                  <a:schemeClr val="tx2"/>
                </a:solidFill>
              </a:rPr>
              <a:t>100 hodin</a:t>
            </a:r>
            <a:endParaRPr lang="cs-CZ" sz="2000" b="1" dirty="0"/>
          </a:p>
          <a:p>
            <a:pPr marL="457200" indent="-457200">
              <a:spcBef>
                <a:spcPts val="1200"/>
              </a:spcBef>
              <a:buFont typeface="Arial" panose="020B0604020202020204" pitchFamily="34" charset="0"/>
              <a:buChar char="•"/>
            </a:pPr>
            <a:r>
              <a:rPr lang="cs-CZ" sz="2000" b="1" dirty="0"/>
              <a:t>Semináře o sdílených zkušenostech</a:t>
            </a:r>
          </a:p>
          <a:p>
            <a:pPr marL="457200" indent="-457200">
              <a:spcBef>
                <a:spcPts val="1200"/>
              </a:spcBef>
              <a:buFont typeface="Arial" panose="020B0604020202020204" pitchFamily="34" charset="0"/>
              <a:buChar char="•"/>
            </a:pPr>
            <a:r>
              <a:rPr lang="cs-CZ" sz="2000" b="1" dirty="0"/>
              <a:t>Možnost vazby na tvorbu diplomové práce</a:t>
            </a:r>
          </a:p>
          <a:p>
            <a:pPr marL="457200" indent="-457200">
              <a:spcBef>
                <a:spcPts val="1200"/>
              </a:spcBef>
              <a:buFont typeface="Arial" panose="020B0604020202020204" pitchFamily="34" charset="0"/>
              <a:buChar char="•"/>
            </a:pPr>
            <a:r>
              <a:rPr lang="cs-CZ" sz="2000" b="1" dirty="0"/>
              <a:t>Možnosti zapojení do aplikovaného výzkumu na katedře</a:t>
            </a:r>
          </a:p>
          <a:p>
            <a:pPr marL="457200" indent="-457200">
              <a:spcBef>
                <a:spcPts val="1200"/>
              </a:spcBef>
              <a:buFont typeface="Arial" panose="020B0604020202020204" pitchFamily="34" charset="0"/>
              <a:buChar char="•"/>
            </a:pPr>
            <a:r>
              <a:rPr lang="cs-CZ" sz="2000" b="1" dirty="0"/>
              <a:t>Možnosti zapojení do PR aktivit katedry</a:t>
            </a:r>
          </a:p>
          <a:p>
            <a:endParaRPr lang="cs-CZ" sz="2600" b="1" dirty="0"/>
          </a:p>
          <a:p>
            <a:pPr algn="r"/>
            <a:endParaRPr lang="cs-CZ" dirty="0"/>
          </a:p>
        </p:txBody>
      </p:sp>
      <p:pic>
        <p:nvPicPr>
          <p:cNvPr id="8" name="Obrázek 7">
            <a:extLst>
              <a:ext uri="{FF2B5EF4-FFF2-40B4-BE49-F238E27FC236}">
                <a16:creationId xmlns:a16="http://schemas.microsoft.com/office/drawing/2014/main" id="{F4ACA03B-B501-44CE-AA9F-20FA59DD7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65" y="2032015"/>
            <a:ext cx="6353666" cy="4311078"/>
          </a:xfrm>
          <a:prstGeom prst="rect">
            <a:avLst/>
          </a:prstGeom>
        </p:spPr>
      </p:pic>
    </p:spTree>
    <p:extLst>
      <p:ext uri="{BB962C8B-B14F-4D97-AF65-F5344CB8AC3E}">
        <p14:creationId xmlns:p14="http://schemas.microsoft.com/office/powerpoint/2010/main" val="194360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327924" cy="613614"/>
          </a:xfrm>
        </p:spPr>
        <p:txBody>
          <a:bodyPr/>
          <a:lstStyle/>
          <a:p>
            <a:pPr algn="ctr"/>
            <a:r>
              <a:rPr lang="cs-CZ" sz="3200" b="1" spc="-1" dirty="0">
                <a:solidFill>
                  <a:srgbClr val="0000DC"/>
                </a:solidFill>
                <a:latin typeface="Muni"/>
                <a:ea typeface="+mn-ea"/>
                <a:cs typeface="+mn-cs"/>
              </a:rPr>
              <a:t>Jak to vidí studenti?</a:t>
            </a:r>
          </a:p>
        </p:txBody>
      </p:sp>
      <p:sp>
        <p:nvSpPr>
          <p:cNvPr id="3" name="Obdélník 2">
            <a:extLst>
              <a:ext uri="{FF2B5EF4-FFF2-40B4-BE49-F238E27FC236}">
                <a16:creationId xmlns:a16="http://schemas.microsoft.com/office/drawing/2014/main" id="{A2B85BE2-76E8-4F59-B7F3-56E2778A4173}"/>
              </a:ext>
            </a:extLst>
          </p:cNvPr>
          <p:cNvSpPr/>
          <p:nvPr/>
        </p:nvSpPr>
        <p:spPr>
          <a:xfrm>
            <a:off x="3931109" y="2438150"/>
            <a:ext cx="6922415" cy="1477328"/>
          </a:xfrm>
          <a:prstGeom prst="rect">
            <a:avLst/>
          </a:prstGeom>
        </p:spPr>
        <p:txBody>
          <a:bodyPr wrap="square">
            <a:spAutoFit/>
          </a:bodyPr>
          <a:lstStyle/>
          <a:p>
            <a:pPr algn="just"/>
            <a:r>
              <a:rPr lang="cs-CZ" b="0" i="1" dirty="0">
                <a:solidFill>
                  <a:srgbClr val="000000"/>
                </a:solidFill>
                <a:effectLst/>
                <a:latin typeface="Times New Roman" panose="02020603050405020304" pitchFamily="18" charset="0"/>
              </a:rPr>
              <a:t>„V</a:t>
            </a:r>
            <a:r>
              <a:rPr lang="cs-CZ" b="1" i="1" dirty="0">
                <a:solidFill>
                  <a:srgbClr val="000000"/>
                </a:solidFill>
                <a:effectLst/>
                <a:latin typeface="Times New Roman" panose="02020603050405020304" pitchFamily="18" charset="0"/>
              </a:rPr>
              <a:t> personální agentuře</a:t>
            </a:r>
            <a:r>
              <a:rPr lang="cs-CZ" b="0" i="1" dirty="0">
                <a:solidFill>
                  <a:srgbClr val="000000"/>
                </a:solidFill>
                <a:effectLst/>
                <a:latin typeface="Times New Roman" panose="02020603050405020304" pitchFamily="18" charset="0"/>
              </a:rPr>
              <a:t> zjišťuji, </a:t>
            </a:r>
            <a:r>
              <a:rPr lang="cs-CZ" b="1" i="1" dirty="0">
                <a:solidFill>
                  <a:srgbClr val="000000"/>
                </a:solidFill>
                <a:effectLst/>
                <a:latin typeface="Times New Roman" panose="02020603050405020304" pitchFamily="18" charset="0"/>
              </a:rPr>
              <a:t>co obnáší práce </a:t>
            </a:r>
            <a:r>
              <a:rPr lang="cs-CZ" b="1" i="1" dirty="0" err="1">
                <a:solidFill>
                  <a:srgbClr val="000000"/>
                </a:solidFill>
                <a:effectLst/>
                <a:latin typeface="Times New Roman" panose="02020603050405020304" pitchFamily="18" charset="0"/>
              </a:rPr>
              <a:t>recruitera</a:t>
            </a:r>
            <a:r>
              <a:rPr lang="cs-CZ" b="1" i="1" dirty="0">
                <a:solidFill>
                  <a:srgbClr val="000000"/>
                </a:solidFill>
                <a:effectLst/>
                <a:latin typeface="Times New Roman" panose="02020603050405020304" pitchFamily="18" charset="0"/>
              </a:rPr>
              <a:t>.</a:t>
            </a:r>
          </a:p>
          <a:p>
            <a:pPr algn="just"/>
            <a:r>
              <a:rPr lang="cs-CZ" b="0" i="1" dirty="0">
                <a:solidFill>
                  <a:srgbClr val="000000"/>
                </a:solidFill>
                <a:effectLst/>
                <a:latin typeface="Times New Roman" panose="02020603050405020304" pitchFamily="18" charset="0"/>
              </a:rPr>
              <a:t>Náplní mé každodenní práce je </a:t>
            </a:r>
            <a:r>
              <a:rPr lang="cs-CZ" b="1" i="1" dirty="0">
                <a:solidFill>
                  <a:srgbClr val="000000"/>
                </a:solidFill>
                <a:effectLst/>
                <a:latin typeface="Times New Roman" panose="02020603050405020304" pitchFamily="18" charset="0"/>
              </a:rPr>
              <a:t>hlavně tvorba inzerce a komunikace s uchazeči.</a:t>
            </a:r>
            <a:r>
              <a:rPr lang="cs-CZ" b="0" i="1" dirty="0">
                <a:solidFill>
                  <a:srgbClr val="000000"/>
                </a:solidFill>
                <a:effectLst/>
                <a:latin typeface="Times New Roman" panose="02020603050405020304" pitchFamily="18" charset="0"/>
              </a:rPr>
              <a:t>.“ </a:t>
            </a:r>
          </a:p>
          <a:p>
            <a:pPr algn="ctr"/>
            <a:r>
              <a:rPr lang="cs-CZ" b="0" i="0" dirty="0">
                <a:solidFill>
                  <a:srgbClr val="000000"/>
                </a:solidFill>
                <a:effectLst/>
                <a:latin typeface="Times New Roman" panose="02020603050405020304" pitchFamily="18" charset="0"/>
                <a:hlinkClick r:id="rId4"/>
              </a:rPr>
              <a:t>Sára Spoustová</a:t>
            </a:r>
            <a:endParaRPr lang="cs-CZ" b="0" i="0" dirty="0">
              <a:solidFill>
                <a:srgbClr val="000000"/>
              </a:solidFill>
              <a:effectLst/>
              <a:latin typeface="Times New Roman" panose="02020603050405020304" pitchFamily="18" charset="0"/>
            </a:endParaRPr>
          </a:p>
          <a:p>
            <a:pPr algn="just"/>
            <a:endParaRPr lang="cs-CZ" dirty="0"/>
          </a:p>
        </p:txBody>
      </p:sp>
      <p:pic>
        <p:nvPicPr>
          <p:cNvPr id="4" name="IMG-1716">
            <a:hlinkClick r:id="" action="ppaction://media"/>
            <a:extLst>
              <a:ext uri="{FF2B5EF4-FFF2-40B4-BE49-F238E27FC236}">
                <a16:creationId xmlns:a16="http://schemas.microsoft.com/office/drawing/2014/main" id="{FD3AF4DC-B784-44E7-82C7-3CF2E56E068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8096" y="2076217"/>
            <a:ext cx="2172015" cy="2198062"/>
          </a:xfrm>
          <a:prstGeom prst="rect">
            <a:avLst/>
          </a:prstGeom>
        </p:spPr>
      </p:pic>
      <p:pic>
        <p:nvPicPr>
          <p:cNvPr id="7" name="Obrázek 6" descr="Obsah obrázku text, osoba, stůl, interiér&#10;&#10;Popis byl vytvořen automaticky">
            <a:extLst>
              <a:ext uri="{FF2B5EF4-FFF2-40B4-BE49-F238E27FC236}">
                <a16:creationId xmlns:a16="http://schemas.microsoft.com/office/drawing/2014/main" id="{1126B972-20F3-45AC-A5AF-60704ABC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4058" y="4274279"/>
            <a:ext cx="2458672" cy="2198062"/>
          </a:xfrm>
          <a:prstGeom prst="rect">
            <a:avLst/>
          </a:prstGeom>
        </p:spPr>
      </p:pic>
      <p:sp>
        <p:nvSpPr>
          <p:cNvPr id="8" name="Obdélník 7">
            <a:extLst>
              <a:ext uri="{FF2B5EF4-FFF2-40B4-BE49-F238E27FC236}">
                <a16:creationId xmlns:a16="http://schemas.microsoft.com/office/drawing/2014/main" id="{FBF1A3B8-E29D-4A3E-9B4E-2742292F942A}"/>
              </a:ext>
            </a:extLst>
          </p:cNvPr>
          <p:cNvSpPr/>
          <p:nvPr/>
        </p:nvSpPr>
        <p:spPr>
          <a:xfrm>
            <a:off x="1124884" y="4553075"/>
            <a:ext cx="6922415" cy="2031325"/>
          </a:xfrm>
          <a:prstGeom prst="rect">
            <a:avLst/>
          </a:prstGeom>
        </p:spPr>
        <p:txBody>
          <a:bodyPr wrap="square">
            <a:spAutoFit/>
          </a:bodyPr>
          <a:lstStyle/>
          <a:p>
            <a:pPr algn="just"/>
            <a:r>
              <a:rPr lang="cs-CZ" b="0" i="1" dirty="0">
                <a:solidFill>
                  <a:srgbClr val="000000"/>
                </a:solidFill>
                <a:effectLst/>
                <a:latin typeface="TriviaSeznam"/>
              </a:rPr>
              <a:t>"</a:t>
            </a:r>
            <a:r>
              <a:rPr lang="cs-CZ" b="1" i="1" dirty="0">
                <a:solidFill>
                  <a:srgbClr val="000000"/>
                </a:solidFill>
                <a:effectLst/>
                <a:latin typeface="TriviaSeznam"/>
              </a:rPr>
              <a:t>V dobrovolnickém centru </a:t>
            </a:r>
            <a:r>
              <a:rPr lang="cs-CZ" b="0" i="1" dirty="0">
                <a:solidFill>
                  <a:srgbClr val="000000"/>
                </a:solidFill>
                <a:effectLst/>
                <a:latin typeface="TriviaSeznam"/>
              </a:rPr>
              <a:t>jsem například pomáhala </a:t>
            </a:r>
            <a:r>
              <a:rPr lang="cs-CZ" b="1" i="1" dirty="0">
                <a:solidFill>
                  <a:srgbClr val="000000"/>
                </a:solidFill>
                <a:effectLst/>
                <a:latin typeface="TriviaSeznam"/>
              </a:rPr>
              <a:t>s přípravou a uváděním programů pro veřejnost. </a:t>
            </a:r>
            <a:r>
              <a:rPr lang="cs-CZ" b="0" i="1" dirty="0">
                <a:solidFill>
                  <a:srgbClr val="000000"/>
                </a:solidFill>
                <a:effectLst/>
                <a:latin typeface="TriviaSeznam"/>
              </a:rPr>
              <a:t>Také jsem </a:t>
            </a:r>
            <a:r>
              <a:rPr lang="cs-CZ" b="1" i="1" dirty="0">
                <a:solidFill>
                  <a:srgbClr val="000000"/>
                </a:solidFill>
                <a:effectLst/>
                <a:latin typeface="TriviaSeznam"/>
              </a:rPr>
              <a:t>nahrávala propagační video organizace</a:t>
            </a:r>
            <a:r>
              <a:rPr lang="cs-CZ" b="0" i="1" dirty="0">
                <a:solidFill>
                  <a:srgbClr val="000000"/>
                </a:solidFill>
                <a:effectLst/>
                <a:latin typeface="TriviaSeznam"/>
              </a:rPr>
              <a:t> v angličtině. Dále jsem například </a:t>
            </a:r>
            <a:r>
              <a:rPr lang="cs-CZ" b="1" i="1" dirty="0">
                <a:solidFill>
                  <a:srgbClr val="000000"/>
                </a:solidFill>
                <a:effectLst/>
                <a:latin typeface="TriviaSeznam"/>
              </a:rPr>
              <a:t>propagovala akce dobrovolnického centra na sociálních sítích a webových stránkách</a:t>
            </a:r>
            <a:r>
              <a:rPr lang="cs-CZ" b="0" i="1" dirty="0">
                <a:solidFill>
                  <a:srgbClr val="000000"/>
                </a:solidFill>
                <a:effectLst/>
                <a:latin typeface="TriviaSeznam"/>
              </a:rPr>
              <a:t> a měla jsem možnost si vyzkoušet </a:t>
            </a:r>
            <a:r>
              <a:rPr lang="cs-CZ" b="1" i="1" dirty="0">
                <a:solidFill>
                  <a:srgbClr val="000000"/>
                </a:solidFill>
                <a:effectLst/>
                <a:latin typeface="TriviaSeznam"/>
              </a:rPr>
              <a:t>grafické zpracování propagačních materiálů a zpracovávat data organizace. </a:t>
            </a:r>
            <a:r>
              <a:rPr lang="cs-CZ" b="0" i="1" dirty="0">
                <a:solidFill>
                  <a:srgbClr val="000000"/>
                </a:solidFill>
                <a:effectLst/>
                <a:latin typeface="TriviaSeznam"/>
              </a:rPr>
              <a:t>"</a:t>
            </a:r>
            <a:r>
              <a:rPr lang="cs-CZ" b="0" i="0" dirty="0">
                <a:solidFill>
                  <a:srgbClr val="000000"/>
                </a:solidFill>
                <a:effectLst/>
                <a:latin typeface="TriviaSeznam"/>
              </a:rPr>
              <a:t> </a:t>
            </a:r>
          </a:p>
          <a:p>
            <a:pPr algn="ctr"/>
            <a:r>
              <a:rPr lang="cs-CZ" b="0" i="0" dirty="0">
                <a:solidFill>
                  <a:srgbClr val="000000"/>
                </a:solidFill>
                <a:effectLst/>
                <a:latin typeface="TriviaSeznam"/>
                <a:hlinkClick r:id="rId7"/>
              </a:rPr>
              <a:t>Tereza Hajdová</a:t>
            </a:r>
            <a:endParaRPr lang="cs-CZ" dirty="0"/>
          </a:p>
        </p:txBody>
      </p:sp>
    </p:spTree>
    <p:extLst>
      <p:ext uri="{BB962C8B-B14F-4D97-AF65-F5344CB8AC3E}">
        <p14:creationId xmlns:p14="http://schemas.microsoft.com/office/powerpoint/2010/main" val="227241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64924"/>
          </a:xfrm>
        </p:spPr>
        <p:txBody>
          <a:bodyPr/>
          <a:lstStyle/>
          <a:p>
            <a:pPr algn="ctr"/>
            <a:r>
              <a:rPr lang="cs-CZ" sz="3200" b="1" spc="-1" dirty="0">
                <a:solidFill>
                  <a:srgbClr val="0000DC"/>
                </a:solidFill>
                <a:latin typeface="Muni"/>
                <a:ea typeface="+mn-ea"/>
                <a:cs typeface="+mn-cs"/>
              </a:rPr>
              <a:t>KDE?</a:t>
            </a:r>
          </a:p>
        </p:txBody>
      </p:sp>
      <p:sp>
        <p:nvSpPr>
          <p:cNvPr id="3" name="Obdélník 2">
            <a:extLst>
              <a:ext uri="{FF2B5EF4-FFF2-40B4-BE49-F238E27FC236}">
                <a16:creationId xmlns:a16="http://schemas.microsoft.com/office/drawing/2014/main" id="{A2B85BE2-76E8-4F59-B7F3-56E2778A4173}"/>
              </a:ext>
            </a:extLst>
          </p:cNvPr>
          <p:cNvSpPr/>
          <p:nvPr/>
        </p:nvSpPr>
        <p:spPr>
          <a:xfrm>
            <a:off x="7681343" y="2283813"/>
            <a:ext cx="4384965" cy="3231654"/>
          </a:xfrm>
          <a:prstGeom prst="rect">
            <a:avLst/>
          </a:prstGeom>
        </p:spPr>
        <p:txBody>
          <a:bodyPr wrap="square">
            <a:spAutoFit/>
          </a:bodyPr>
          <a:lstStyle/>
          <a:p>
            <a:pPr marL="457200" indent="-457200">
              <a:buFont typeface="Arial" panose="020B0604020202020204" pitchFamily="34" charset="0"/>
              <a:buChar char="•"/>
            </a:pPr>
            <a:r>
              <a:rPr lang="cs-CZ" sz="2000" b="1" dirty="0"/>
              <a:t>MINISTERSTVA</a:t>
            </a:r>
          </a:p>
          <a:p>
            <a:pPr marL="457200" indent="-457200">
              <a:buFont typeface="Arial" panose="020B0604020202020204" pitchFamily="34" charset="0"/>
              <a:buChar char="•"/>
            </a:pPr>
            <a:r>
              <a:rPr lang="cs-CZ" sz="2000" b="1" dirty="0"/>
              <a:t>KRAJE</a:t>
            </a:r>
          </a:p>
          <a:p>
            <a:pPr marL="457200" indent="-457200">
              <a:buFont typeface="Arial" panose="020B0604020202020204" pitchFamily="34" charset="0"/>
              <a:buChar char="•"/>
            </a:pPr>
            <a:r>
              <a:rPr lang="cs-CZ" sz="2000" b="1" dirty="0"/>
              <a:t>MĚSTA </a:t>
            </a:r>
          </a:p>
          <a:p>
            <a:pPr marL="457200" indent="-457200">
              <a:buFont typeface="Arial" panose="020B0604020202020204" pitchFamily="34" charset="0"/>
              <a:buChar char="•"/>
            </a:pPr>
            <a:r>
              <a:rPr lang="cs-CZ" sz="2000" b="1" dirty="0"/>
              <a:t>ÚŘADY</a:t>
            </a:r>
          </a:p>
          <a:p>
            <a:pPr marL="457200" indent="-457200">
              <a:buFont typeface="Arial" panose="020B0604020202020204" pitchFamily="34" charset="0"/>
              <a:buChar char="•"/>
            </a:pPr>
            <a:r>
              <a:rPr lang="cs-CZ" sz="2000" b="1" dirty="0"/>
              <a:t>Školy </a:t>
            </a:r>
          </a:p>
          <a:p>
            <a:pPr marL="457200" indent="-457200">
              <a:buFont typeface="Arial" panose="020B0604020202020204" pitchFamily="34" charset="0"/>
              <a:buChar char="•"/>
            </a:pPr>
            <a:r>
              <a:rPr lang="cs-CZ" sz="2000" b="1" dirty="0"/>
              <a:t>Nemocnice</a:t>
            </a:r>
          </a:p>
          <a:p>
            <a:pPr marL="457200" indent="-457200">
              <a:buFont typeface="Arial" panose="020B0604020202020204" pitchFamily="34" charset="0"/>
              <a:buChar char="•"/>
            </a:pPr>
            <a:r>
              <a:rPr lang="cs-CZ" sz="2000" b="1" dirty="0"/>
              <a:t>Pojišťovny </a:t>
            </a:r>
          </a:p>
          <a:p>
            <a:endParaRPr lang="cs-CZ" sz="2000" b="1" dirty="0"/>
          </a:p>
          <a:p>
            <a:endParaRPr lang="cs-CZ" sz="2600" b="1" dirty="0"/>
          </a:p>
          <a:p>
            <a:pPr algn="r"/>
            <a:endParaRPr lang="cs-CZ" dirty="0"/>
          </a:p>
        </p:txBody>
      </p:sp>
      <p:sp>
        <p:nvSpPr>
          <p:cNvPr id="9" name="Zástupný symbol pro text 5">
            <a:extLst>
              <a:ext uri="{FF2B5EF4-FFF2-40B4-BE49-F238E27FC236}">
                <a16:creationId xmlns:a16="http://schemas.microsoft.com/office/drawing/2014/main" id="{E50D87F2-AEEA-4EE9-97EC-A8CEF0F8B45C}"/>
              </a:ext>
            </a:extLst>
          </p:cNvPr>
          <p:cNvSpPr>
            <a:spLocks noGrp="1"/>
          </p:cNvSpPr>
          <p:nvPr>
            <p:ph type="body"/>
          </p:nvPr>
        </p:nvSpPr>
        <p:spPr>
          <a:xfrm>
            <a:off x="466133" y="2447493"/>
            <a:ext cx="5629867" cy="664924"/>
          </a:xfrm>
        </p:spPr>
        <p:txBody>
          <a:bodyPr/>
          <a:lstStyle/>
          <a:p>
            <a:pPr algn="ctr"/>
            <a:r>
              <a:rPr lang="cs-CZ" sz="3200" b="1" spc="-1" dirty="0">
                <a:solidFill>
                  <a:srgbClr val="0000DC"/>
                </a:solidFill>
                <a:latin typeface="Muni"/>
                <a:ea typeface="+mn-ea"/>
                <a:cs typeface="+mn-cs"/>
              </a:rPr>
              <a:t>VEŘEJNÝ SEKTOR</a:t>
            </a:r>
          </a:p>
        </p:txBody>
      </p:sp>
      <p:pic>
        <p:nvPicPr>
          <p:cNvPr id="33" name="Obrázek 32" descr="Obsah obrázku text, podepsat, klipart&#10;&#10;Popis byl vytvořen automaticky">
            <a:extLst>
              <a:ext uri="{FF2B5EF4-FFF2-40B4-BE49-F238E27FC236}">
                <a16:creationId xmlns:a16="http://schemas.microsoft.com/office/drawing/2014/main" id="{03A1B549-786A-4CB6-BE0C-8A3C28BB2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02" y="5439600"/>
            <a:ext cx="1615306" cy="768032"/>
          </a:xfrm>
          <a:prstGeom prst="rect">
            <a:avLst/>
          </a:prstGeom>
        </p:spPr>
      </p:pic>
      <p:pic>
        <p:nvPicPr>
          <p:cNvPr id="35" name="Obrázek 34">
            <a:extLst>
              <a:ext uri="{FF2B5EF4-FFF2-40B4-BE49-F238E27FC236}">
                <a16:creationId xmlns:a16="http://schemas.microsoft.com/office/drawing/2014/main" id="{13289536-4EE0-4CEE-8ED3-FFC56D361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770" y="4395060"/>
            <a:ext cx="2328430" cy="1164215"/>
          </a:xfrm>
          <a:prstGeom prst="rect">
            <a:avLst/>
          </a:prstGeom>
        </p:spPr>
      </p:pic>
      <p:pic>
        <p:nvPicPr>
          <p:cNvPr id="37" name="Obrázek 36" descr="Obsah obrázku text&#10;&#10;Popis byl vytvořen automaticky">
            <a:extLst>
              <a:ext uri="{FF2B5EF4-FFF2-40B4-BE49-F238E27FC236}">
                <a16:creationId xmlns:a16="http://schemas.microsoft.com/office/drawing/2014/main" id="{9879E95C-F7AB-4B7E-972E-A285BEAEA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7" y="3921083"/>
            <a:ext cx="2400598" cy="829526"/>
          </a:xfrm>
          <a:prstGeom prst="rect">
            <a:avLst/>
          </a:prstGeom>
        </p:spPr>
      </p:pic>
      <p:pic>
        <p:nvPicPr>
          <p:cNvPr id="39" name="Obrázek 38">
            <a:extLst>
              <a:ext uri="{FF2B5EF4-FFF2-40B4-BE49-F238E27FC236}">
                <a16:creationId xmlns:a16="http://schemas.microsoft.com/office/drawing/2014/main" id="{51F7A4FB-4561-4DCC-8EED-85C2D96DE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2773" y="3200331"/>
            <a:ext cx="1863889" cy="1220040"/>
          </a:xfrm>
          <a:prstGeom prst="rect">
            <a:avLst/>
          </a:prstGeom>
        </p:spPr>
      </p:pic>
      <p:pic>
        <p:nvPicPr>
          <p:cNvPr id="43" name="Obrázek 42" descr="Obsah obrázku text&#10;&#10;Popis byl vytvořen automaticky">
            <a:extLst>
              <a:ext uri="{FF2B5EF4-FFF2-40B4-BE49-F238E27FC236}">
                <a16:creationId xmlns:a16="http://schemas.microsoft.com/office/drawing/2014/main" id="{E1C66484-65CF-49E0-9A30-06125D521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4730" y="5617121"/>
            <a:ext cx="1905792" cy="864188"/>
          </a:xfrm>
          <a:prstGeom prst="rect">
            <a:avLst/>
          </a:prstGeom>
        </p:spPr>
      </p:pic>
      <p:pic>
        <p:nvPicPr>
          <p:cNvPr id="47" name="Obrázek 46">
            <a:extLst>
              <a:ext uri="{FF2B5EF4-FFF2-40B4-BE49-F238E27FC236}">
                <a16:creationId xmlns:a16="http://schemas.microsoft.com/office/drawing/2014/main" id="{B6E8F143-A80D-4430-93C9-3EC8B21D0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6662" y="4044021"/>
            <a:ext cx="2423008" cy="1090856"/>
          </a:xfrm>
          <a:prstGeom prst="rect">
            <a:avLst/>
          </a:prstGeom>
        </p:spPr>
      </p:pic>
      <p:pic>
        <p:nvPicPr>
          <p:cNvPr id="49" name="Obrázek 48">
            <a:extLst>
              <a:ext uri="{FF2B5EF4-FFF2-40B4-BE49-F238E27FC236}">
                <a16:creationId xmlns:a16="http://schemas.microsoft.com/office/drawing/2014/main" id="{C1F0EFC3-49EC-4377-B5DC-9CC6BF6DC6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3848" y="4918682"/>
            <a:ext cx="1780309" cy="1638827"/>
          </a:xfrm>
          <a:prstGeom prst="rect">
            <a:avLst/>
          </a:prstGeom>
        </p:spPr>
      </p:pic>
      <p:pic>
        <p:nvPicPr>
          <p:cNvPr id="51" name="Obrázek 50" descr="Obsah obrázku text&#10;&#10;Popis byl vytvořen automaticky">
            <a:extLst>
              <a:ext uri="{FF2B5EF4-FFF2-40B4-BE49-F238E27FC236}">
                <a16:creationId xmlns:a16="http://schemas.microsoft.com/office/drawing/2014/main" id="{86CBFB66-5D3E-4BA4-B24F-5E7B253105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6133" y="2810431"/>
            <a:ext cx="2102977" cy="1180296"/>
          </a:xfrm>
          <a:prstGeom prst="rect">
            <a:avLst/>
          </a:prstGeom>
        </p:spPr>
      </p:pic>
      <p:pic>
        <p:nvPicPr>
          <p:cNvPr id="53" name="Obrázek 52">
            <a:extLst>
              <a:ext uri="{FF2B5EF4-FFF2-40B4-BE49-F238E27FC236}">
                <a16:creationId xmlns:a16="http://schemas.microsoft.com/office/drawing/2014/main" id="{91FEA661-29FF-4632-B515-2B5B7105D5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77574" y="2932910"/>
            <a:ext cx="1759983" cy="735206"/>
          </a:xfrm>
          <a:prstGeom prst="rect">
            <a:avLst/>
          </a:prstGeom>
        </p:spPr>
      </p:pic>
    </p:spTree>
    <p:extLst>
      <p:ext uri="{BB962C8B-B14F-4D97-AF65-F5344CB8AC3E}">
        <p14:creationId xmlns:p14="http://schemas.microsoft.com/office/powerpoint/2010/main" val="242018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64924"/>
          </a:xfrm>
        </p:spPr>
        <p:txBody>
          <a:bodyPr/>
          <a:lstStyle/>
          <a:p>
            <a:pPr algn="ctr"/>
            <a:r>
              <a:rPr lang="cs-CZ" sz="3200" b="1" spc="-1" dirty="0">
                <a:solidFill>
                  <a:srgbClr val="0000DC"/>
                </a:solidFill>
                <a:latin typeface="Muni"/>
                <a:ea typeface="+mn-ea"/>
                <a:cs typeface="+mn-cs"/>
              </a:rPr>
              <a:t>KDE?</a:t>
            </a:r>
          </a:p>
        </p:txBody>
      </p:sp>
      <p:sp>
        <p:nvSpPr>
          <p:cNvPr id="3" name="Obdélník 2">
            <a:extLst>
              <a:ext uri="{FF2B5EF4-FFF2-40B4-BE49-F238E27FC236}">
                <a16:creationId xmlns:a16="http://schemas.microsoft.com/office/drawing/2014/main" id="{A2B85BE2-76E8-4F59-B7F3-56E2778A4173}"/>
              </a:ext>
            </a:extLst>
          </p:cNvPr>
          <p:cNvSpPr/>
          <p:nvPr/>
        </p:nvSpPr>
        <p:spPr>
          <a:xfrm>
            <a:off x="7681343" y="2283813"/>
            <a:ext cx="4384965" cy="3231654"/>
          </a:xfrm>
          <a:prstGeom prst="rect">
            <a:avLst/>
          </a:prstGeom>
        </p:spPr>
        <p:txBody>
          <a:bodyPr wrap="square">
            <a:spAutoFit/>
          </a:bodyPr>
          <a:lstStyle/>
          <a:p>
            <a:pPr marL="457200" indent="-457200">
              <a:buFont typeface="Arial" panose="020B0604020202020204" pitchFamily="34" charset="0"/>
              <a:buChar char="•"/>
            </a:pPr>
            <a:r>
              <a:rPr lang="cs-CZ" sz="2000" b="1" dirty="0"/>
              <a:t>Dobrovolnická centra</a:t>
            </a:r>
          </a:p>
          <a:p>
            <a:pPr marL="457200" indent="-457200">
              <a:buFont typeface="Arial" panose="020B0604020202020204" pitchFamily="34" charset="0"/>
              <a:buChar char="•"/>
            </a:pPr>
            <a:r>
              <a:rPr lang="cs-CZ" sz="2000" b="1" dirty="0"/>
              <a:t>Organizace sociálních služeb</a:t>
            </a:r>
          </a:p>
          <a:p>
            <a:pPr marL="457200" indent="-457200">
              <a:buFont typeface="Arial" panose="020B0604020202020204" pitchFamily="34" charset="0"/>
              <a:buChar char="•"/>
            </a:pPr>
            <a:r>
              <a:rPr lang="cs-CZ" sz="2000" b="1" dirty="0"/>
              <a:t>Studentské organizace</a:t>
            </a:r>
          </a:p>
          <a:p>
            <a:pPr marL="457200" indent="-457200">
              <a:buFont typeface="Arial" panose="020B0604020202020204" pitchFamily="34" charset="0"/>
              <a:buChar char="•"/>
            </a:pPr>
            <a:r>
              <a:rPr lang="cs-CZ" sz="2000" b="1" dirty="0"/>
              <a:t>Spolky</a:t>
            </a:r>
          </a:p>
          <a:p>
            <a:pPr marL="457200" indent="-457200">
              <a:buFont typeface="Arial" panose="020B0604020202020204" pitchFamily="34" charset="0"/>
              <a:buChar char="•"/>
            </a:pPr>
            <a:r>
              <a:rPr lang="cs-CZ" sz="2000" b="1" dirty="0"/>
              <a:t>Nadace</a:t>
            </a:r>
          </a:p>
          <a:p>
            <a:endParaRPr lang="cs-CZ" sz="2000" b="1" dirty="0"/>
          </a:p>
          <a:p>
            <a:pPr marL="457200" indent="-457200">
              <a:buFont typeface="Arial" panose="020B0604020202020204" pitchFamily="34" charset="0"/>
              <a:buChar char="•"/>
            </a:pPr>
            <a:endParaRPr lang="cs-CZ" sz="2000" b="1" dirty="0"/>
          </a:p>
          <a:p>
            <a:endParaRPr lang="cs-CZ" sz="2000" b="1" dirty="0"/>
          </a:p>
          <a:p>
            <a:endParaRPr lang="cs-CZ" sz="2600" b="1" dirty="0"/>
          </a:p>
          <a:p>
            <a:pPr algn="r"/>
            <a:endParaRPr lang="cs-CZ" dirty="0"/>
          </a:p>
        </p:txBody>
      </p:sp>
      <p:sp>
        <p:nvSpPr>
          <p:cNvPr id="9" name="Zástupný symbol pro text 5">
            <a:extLst>
              <a:ext uri="{FF2B5EF4-FFF2-40B4-BE49-F238E27FC236}">
                <a16:creationId xmlns:a16="http://schemas.microsoft.com/office/drawing/2014/main" id="{E50D87F2-AEEA-4EE9-97EC-A8CEF0F8B45C}"/>
              </a:ext>
            </a:extLst>
          </p:cNvPr>
          <p:cNvSpPr>
            <a:spLocks noGrp="1"/>
          </p:cNvSpPr>
          <p:nvPr>
            <p:ph type="body"/>
          </p:nvPr>
        </p:nvSpPr>
        <p:spPr>
          <a:xfrm>
            <a:off x="466133" y="2447493"/>
            <a:ext cx="5629867" cy="664924"/>
          </a:xfrm>
        </p:spPr>
        <p:txBody>
          <a:bodyPr/>
          <a:lstStyle/>
          <a:p>
            <a:pPr algn="ctr"/>
            <a:r>
              <a:rPr lang="cs-CZ" sz="3200" b="1" spc="-1" dirty="0">
                <a:solidFill>
                  <a:srgbClr val="0000DC"/>
                </a:solidFill>
                <a:latin typeface="Muni"/>
                <a:ea typeface="+mn-ea"/>
                <a:cs typeface="+mn-cs"/>
              </a:rPr>
              <a:t>Neziskový sektor</a:t>
            </a:r>
          </a:p>
        </p:txBody>
      </p:sp>
      <p:pic>
        <p:nvPicPr>
          <p:cNvPr id="4" name="Obrázek 3">
            <a:extLst>
              <a:ext uri="{FF2B5EF4-FFF2-40B4-BE49-F238E27FC236}">
                <a16:creationId xmlns:a16="http://schemas.microsoft.com/office/drawing/2014/main" id="{F1ECD559-657C-470E-8845-5CD8D5DD3B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692" y="3184660"/>
            <a:ext cx="2143125" cy="870687"/>
          </a:xfrm>
          <a:prstGeom prst="rect">
            <a:avLst/>
          </a:prstGeom>
        </p:spPr>
      </p:pic>
      <p:pic>
        <p:nvPicPr>
          <p:cNvPr id="8" name="Obrázek 7">
            <a:extLst>
              <a:ext uri="{FF2B5EF4-FFF2-40B4-BE49-F238E27FC236}">
                <a16:creationId xmlns:a16="http://schemas.microsoft.com/office/drawing/2014/main" id="{2049DC50-037A-4A4D-85D5-145A92220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2513" y="4579406"/>
            <a:ext cx="1767921" cy="517698"/>
          </a:xfrm>
          <a:prstGeom prst="rect">
            <a:avLst/>
          </a:prstGeom>
        </p:spPr>
      </p:pic>
      <p:pic>
        <p:nvPicPr>
          <p:cNvPr id="11" name="Obrázek 10" descr="Obsah obrázku text&#10;&#10;Popis byl vytvořen automaticky">
            <a:extLst>
              <a:ext uri="{FF2B5EF4-FFF2-40B4-BE49-F238E27FC236}">
                <a16:creationId xmlns:a16="http://schemas.microsoft.com/office/drawing/2014/main" id="{B76A05BA-51C8-4068-9A6C-29528FB53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6849" y="3228124"/>
            <a:ext cx="1619250" cy="857211"/>
          </a:xfrm>
          <a:prstGeom prst="rect">
            <a:avLst/>
          </a:prstGeom>
        </p:spPr>
      </p:pic>
      <p:pic>
        <p:nvPicPr>
          <p:cNvPr id="15" name="Obrázek 14">
            <a:extLst>
              <a:ext uri="{FF2B5EF4-FFF2-40B4-BE49-F238E27FC236}">
                <a16:creationId xmlns:a16="http://schemas.microsoft.com/office/drawing/2014/main" id="{79F7D7CD-10E1-48B3-BF1A-37BA59546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617" y="2982677"/>
            <a:ext cx="2143125" cy="1268990"/>
          </a:xfrm>
          <a:prstGeom prst="rect">
            <a:avLst/>
          </a:prstGeom>
        </p:spPr>
      </p:pic>
      <p:pic>
        <p:nvPicPr>
          <p:cNvPr id="17" name="Obrázek 16" descr="Obsah obrázku text&#10;&#10;Popis byl vytvořen automaticky">
            <a:extLst>
              <a:ext uri="{FF2B5EF4-FFF2-40B4-BE49-F238E27FC236}">
                <a16:creationId xmlns:a16="http://schemas.microsoft.com/office/drawing/2014/main" id="{3D241EB8-C8CD-41CF-9F1A-06942AEE2E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4525" y="4523295"/>
            <a:ext cx="2079369" cy="577025"/>
          </a:xfrm>
          <a:prstGeom prst="rect">
            <a:avLst/>
          </a:prstGeom>
        </p:spPr>
      </p:pic>
      <p:pic>
        <p:nvPicPr>
          <p:cNvPr id="19" name="Obrázek 18">
            <a:extLst>
              <a:ext uri="{FF2B5EF4-FFF2-40B4-BE49-F238E27FC236}">
                <a16:creationId xmlns:a16="http://schemas.microsoft.com/office/drawing/2014/main" id="{9520D289-5012-456C-BEC8-AD4FDCF5A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173" y="4273683"/>
            <a:ext cx="1153232" cy="1129145"/>
          </a:xfrm>
          <a:prstGeom prst="rect">
            <a:avLst/>
          </a:prstGeom>
        </p:spPr>
      </p:pic>
      <p:pic>
        <p:nvPicPr>
          <p:cNvPr id="23" name="Obrázek 22" descr="Obsah obrázku text&#10;&#10;Popis byl vytvořen automaticky">
            <a:extLst>
              <a:ext uri="{FF2B5EF4-FFF2-40B4-BE49-F238E27FC236}">
                <a16:creationId xmlns:a16="http://schemas.microsoft.com/office/drawing/2014/main" id="{B8211993-6E96-4988-B639-DDF8BF378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666" y="5347837"/>
            <a:ext cx="1996807" cy="1360621"/>
          </a:xfrm>
          <a:prstGeom prst="rect">
            <a:avLst/>
          </a:prstGeom>
        </p:spPr>
      </p:pic>
      <p:pic>
        <p:nvPicPr>
          <p:cNvPr id="25" name="Obrázek 24">
            <a:extLst>
              <a:ext uri="{FF2B5EF4-FFF2-40B4-BE49-F238E27FC236}">
                <a16:creationId xmlns:a16="http://schemas.microsoft.com/office/drawing/2014/main" id="{30C4B03B-94B5-4429-8177-6C38135849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0854" y="5100320"/>
            <a:ext cx="2079369" cy="1703099"/>
          </a:xfrm>
          <a:prstGeom prst="rect">
            <a:avLst/>
          </a:prstGeom>
        </p:spPr>
      </p:pic>
      <p:pic>
        <p:nvPicPr>
          <p:cNvPr id="31" name="Obrázek 30">
            <a:extLst>
              <a:ext uri="{FF2B5EF4-FFF2-40B4-BE49-F238E27FC236}">
                <a16:creationId xmlns:a16="http://schemas.microsoft.com/office/drawing/2014/main" id="{326C4C6F-9A22-4D7B-9143-281D5939CD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9999" y="5689216"/>
            <a:ext cx="844377" cy="987272"/>
          </a:xfrm>
          <a:prstGeom prst="rect">
            <a:avLst/>
          </a:prstGeom>
        </p:spPr>
      </p:pic>
    </p:spTree>
    <p:extLst>
      <p:ext uri="{BB962C8B-B14F-4D97-AF65-F5344CB8AC3E}">
        <p14:creationId xmlns:p14="http://schemas.microsoft.com/office/powerpoint/2010/main" val="350458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277633-5AE2-46E9-AA1E-DB7C05964187}"/>
              </a:ext>
            </a:extLst>
          </p:cNvPr>
          <p:cNvSpPr>
            <a:spLocks noGrp="1"/>
          </p:cNvSpPr>
          <p:nvPr>
            <p:ph type="title"/>
          </p:nvPr>
        </p:nvSpPr>
        <p:spPr>
          <a:xfrm>
            <a:off x="3559628" y="534857"/>
            <a:ext cx="8022291" cy="1144800"/>
          </a:xfrm>
        </p:spPr>
        <p:txBody>
          <a:bodyPr/>
          <a:lstStyle/>
          <a:p>
            <a:r>
              <a:rPr lang="cs-CZ" sz="3200" b="1" dirty="0">
                <a:solidFill>
                  <a:schemeClr val="tx2"/>
                </a:solidFill>
              </a:rPr>
              <a:t>Odpovíte alespoň na jednu z otázek ano? Pak je tento program právě pro Vás.</a:t>
            </a:r>
          </a:p>
        </p:txBody>
      </p:sp>
      <p:sp>
        <p:nvSpPr>
          <p:cNvPr id="3" name="Zástupný obsah 2">
            <a:extLst>
              <a:ext uri="{FF2B5EF4-FFF2-40B4-BE49-F238E27FC236}">
                <a16:creationId xmlns:a16="http://schemas.microsoft.com/office/drawing/2014/main" id="{A28B3D18-2DF1-4D64-8D37-F28E2C0D33BF}"/>
              </a:ext>
            </a:extLst>
          </p:cNvPr>
          <p:cNvSpPr>
            <a:spLocks noGrp="1"/>
          </p:cNvSpPr>
          <p:nvPr>
            <p:ph idx="1"/>
          </p:nvPr>
        </p:nvSpPr>
        <p:spPr>
          <a:xfrm>
            <a:off x="370113" y="2181462"/>
            <a:ext cx="11615057" cy="4402937"/>
          </a:xfrm>
        </p:spPr>
        <p:txBody>
          <a:bodyPr>
            <a:normAutofit fontScale="92500" lnSpcReduction="10000"/>
          </a:bodyPr>
          <a:lstStyle/>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Chcete pomáhat ostatním rozvíjet jejich potenciál, zlepšovat pracovní prostředí nebo se podílet na tvorbě týmů, které budou dobře fungovat?</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Zajímáte se o témata zaměstnanosti, rovnosti, diverzity, začlenění a chcete se podílet na vytváření pracovních podmínek, kde jsou si lidé rovni, cítí se dobře a ocenění? </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Zajímáte se o moderní technologie, chcete vědět, jak digitalizace, automatizace a umělá inteligence mění svět práce a vstupuje do personalistických procesů?</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Chcete být ve své budoucí profesi flexibilní a už při studiu si vyzkoušet různé role v rámci jednoho oboru? Chcete být při studiu od začátku propojeni se světem práce a prostřednictvím praxí získávat cenné zkušenosti?</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Chcete se rozvíjet v profesi, díky které budete mít možnost ovlivňovat společnost kolem sebe a přispívat k jejímu zlepšování? Chcete spojit svůj vlastní kariérní růst s osobními hodnotami, jako je společenská odpovědnost, sociální dopady ad.? </a:t>
            </a:r>
          </a:p>
          <a:p>
            <a:pPr>
              <a:lnSpc>
                <a:spcPct val="107000"/>
              </a:lnSpc>
              <a:spcAft>
                <a:spcPts val="800"/>
              </a:spcAft>
            </a:pPr>
            <a:r>
              <a:rPr lang="cs-CZ" sz="1800" b="1" dirty="0">
                <a:effectLst/>
                <a:latin typeface="Calibri" panose="020F0502020204030204" pitchFamily="34" charset="0"/>
                <a:ea typeface="Calibri" panose="020F0502020204030204" pitchFamily="34" charset="0"/>
                <a:cs typeface="Times New Roman" panose="02020603050405020304" pitchFamily="18" charset="0"/>
              </a:rPr>
              <a:t>Hledáte stabilní a perspektivní profesní dráhu, s dobrými kariérními vyhlídkami? Je pro vás důležité, abyste se mohli neustále zlepšovat pracovně i osobnostně? </a:t>
            </a:r>
          </a:p>
          <a:p>
            <a:endParaRPr lang="cs-CZ" dirty="0"/>
          </a:p>
        </p:txBody>
      </p:sp>
    </p:spTree>
    <p:extLst>
      <p:ext uri="{BB962C8B-B14F-4D97-AF65-F5344CB8AC3E}">
        <p14:creationId xmlns:p14="http://schemas.microsoft.com/office/powerpoint/2010/main" val="128019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8" y="273600"/>
            <a:ext cx="9011799" cy="1144800"/>
          </a:xfrm>
        </p:spPr>
        <p:txBody>
          <a:bodyPr/>
          <a:lstStyle/>
          <a:p>
            <a:pPr algn="r"/>
            <a:r>
              <a:rPr lang="cs-CZ" sz="3600" b="1" dirty="0">
                <a:solidFill>
                  <a:schemeClr val="accent1">
                    <a:lumMod val="75000"/>
                  </a:schemeClr>
                </a:solidFill>
              </a:rPr>
              <a:t>Katedra sociální politiky </a:t>
            </a:r>
            <a:br>
              <a:rPr lang="cs-CZ" sz="3600" b="1" dirty="0">
                <a:solidFill>
                  <a:schemeClr val="accent1">
                    <a:lumMod val="75000"/>
                  </a:schemeClr>
                </a:solidFill>
              </a:rPr>
            </a:br>
            <a:r>
              <a:rPr lang="cs-CZ" sz="3600" b="1" dirty="0">
                <a:solidFill>
                  <a:schemeClr val="accent1">
                    <a:lumMod val="75000"/>
                  </a:schemeClr>
                </a:solidFill>
              </a:rPr>
              <a:t>a sociální práce</a:t>
            </a:r>
          </a:p>
        </p:txBody>
      </p:sp>
      <p:sp>
        <p:nvSpPr>
          <p:cNvPr id="6" name="Zástupný symbol pro text 5"/>
          <p:cNvSpPr>
            <a:spLocks noGrp="1"/>
          </p:cNvSpPr>
          <p:nvPr>
            <p:ph type="body"/>
          </p:nvPr>
        </p:nvSpPr>
        <p:spPr>
          <a:xfrm>
            <a:off x="1124884" y="1418400"/>
            <a:ext cx="11262430" cy="664924"/>
          </a:xfrm>
        </p:spPr>
        <p:txBody>
          <a:bodyPr/>
          <a:lstStyle/>
          <a:p>
            <a:pPr algn="ctr"/>
            <a:r>
              <a:rPr lang="cs-CZ" sz="3200" b="1" spc="-1" dirty="0">
                <a:solidFill>
                  <a:srgbClr val="0000DC"/>
                </a:solidFill>
                <a:latin typeface="Muni"/>
                <a:ea typeface="+mn-ea"/>
                <a:cs typeface="+mn-cs"/>
              </a:rPr>
              <a:t>KDE?</a:t>
            </a:r>
          </a:p>
        </p:txBody>
      </p:sp>
      <p:sp>
        <p:nvSpPr>
          <p:cNvPr id="3" name="Obdélník 2">
            <a:extLst>
              <a:ext uri="{FF2B5EF4-FFF2-40B4-BE49-F238E27FC236}">
                <a16:creationId xmlns:a16="http://schemas.microsoft.com/office/drawing/2014/main" id="{A2B85BE2-76E8-4F59-B7F3-56E2778A4173}"/>
              </a:ext>
            </a:extLst>
          </p:cNvPr>
          <p:cNvSpPr/>
          <p:nvPr/>
        </p:nvSpPr>
        <p:spPr>
          <a:xfrm>
            <a:off x="7681343" y="2283813"/>
            <a:ext cx="4384965" cy="3231654"/>
          </a:xfrm>
          <a:prstGeom prst="rect">
            <a:avLst/>
          </a:prstGeom>
        </p:spPr>
        <p:txBody>
          <a:bodyPr wrap="square">
            <a:spAutoFit/>
          </a:bodyPr>
          <a:lstStyle/>
          <a:p>
            <a:pPr marL="457200" indent="-457200">
              <a:buFont typeface="Arial" panose="020B0604020202020204" pitchFamily="34" charset="0"/>
              <a:buChar char="•"/>
            </a:pPr>
            <a:r>
              <a:rPr lang="cs-CZ" sz="2000" b="1" dirty="0"/>
              <a:t>Personální agentury</a:t>
            </a:r>
          </a:p>
          <a:p>
            <a:pPr marL="457200" indent="-457200">
              <a:buFont typeface="Arial" panose="020B0604020202020204" pitchFamily="34" charset="0"/>
              <a:buChar char="•"/>
            </a:pPr>
            <a:r>
              <a:rPr lang="cs-CZ" sz="2000" b="1" dirty="0"/>
              <a:t>Pojišťovny</a:t>
            </a:r>
          </a:p>
          <a:p>
            <a:pPr marL="457200" indent="-457200">
              <a:buFont typeface="Arial" panose="020B0604020202020204" pitchFamily="34" charset="0"/>
              <a:buChar char="•"/>
            </a:pPr>
            <a:r>
              <a:rPr lang="cs-CZ" sz="2000" b="1" dirty="0"/>
              <a:t>IT firmy</a:t>
            </a:r>
          </a:p>
          <a:p>
            <a:pPr marL="457200" indent="-457200">
              <a:buFont typeface="Arial" panose="020B0604020202020204" pitchFamily="34" charset="0"/>
              <a:buChar char="•"/>
            </a:pPr>
            <a:r>
              <a:rPr lang="cs-CZ" sz="2000" b="1" dirty="0"/>
              <a:t>Výrobní firmy</a:t>
            </a:r>
          </a:p>
          <a:p>
            <a:pPr marL="457200" indent="-457200">
              <a:buFont typeface="Arial" panose="020B0604020202020204" pitchFamily="34" charset="0"/>
              <a:buChar char="•"/>
            </a:pPr>
            <a:r>
              <a:rPr lang="cs-CZ" sz="2000" b="1" dirty="0"/>
              <a:t>Služby </a:t>
            </a:r>
          </a:p>
          <a:p>
            <a:endParaRPr lang="cs-CZ" sz="2000" b="1" dirty="0"/>
          </a:p>
          <a:p>
            <a:pPr marL="457200" indent="-457200">
              <a:buFont typeface="Arial" panose="020B0604020202020204" pitchFamily="34" charset="0"/>
              <a:buChar char="•"/>
            </a:pPr>
            <a:endParaRPr lang="cs-CZ" sz="2000" b="1" dirty="0"/>
          </a:p>
          <a:p>
            <a:endParaRPr lang="cs-CZ" sz="2000" b="1" dirty="0"/>
          </a:p>
          <a:p>
            <a:endParaRPr lang="cs-CZ" sz="2600" b="1" dirty="0"/>
          </a:p>
          <a:p>
            <a:pPr algn="r"/>
            <a:endParaRPr lang="cs-CZ" dirty="0"/>
          </a:p>
        </p:txBody>
      </p:sp>
      <p:sp>
        <p:nvSpPr>
          <p:cNvPr id="9" name="Zástupný symbol pro text 5">
            <a:extLst>
              <a:ext uri="{FF2B5EF4-FFF2-40B4-BE49-F238E27FC236}">
                <a16:creationId xmlns:a16="http://schemas.microsoft.com/office/drawing/2014/main" id="{E50D87F2-AEEA-4EE9-97EC-A8CEF0F8B45C}"/>
              </a:ext>
            </a:extLst>
          </p:cNvPr>
          <p:cNvSpPr>
            <a:spLocks noGrp="1"/>
          </p:cNvSpPr>
          <p:nvPr>
            <p:ph type="body"/>
          </p:nvPr>
        </p:nvSpPr>
        <p:spPr>
          <a:xfrm>
            <a:off x="883497" y="2173839"/>
            <a:ext cx="5629867" cy="664924"/>
          </a:xfrm>
        </p:spPr>
        <p:txBody>
          <a:bodyPr/>
          <a:lstStyle/>
          <a:p>
            <a:pPr algn="ctr"/>
            <a:r>
              <a:rPr lang="cs-CZ" sz="3200" b="1" spc="-1" dirty="0">
                <a:solidFill>
                  <a:srgbClr val="0000DC"/>
                </a:solidFill>
                <a:latin typeface="Muni"/>
                <a:ea typeface="+mn-ea"/>
                <a:cs typeface="+mn-cs"/>
              </a:rPr>
              <a:t>Soukromý sektor</a:t>
            </a:r>
          </a:p>
        </p:txBody>
      </p:sp>
      <p:pic>
        <p:nvPicPr>
          <p:cNvPr id="7" name="Obrázek 6">
            <a:extLst>
              <a:ext uri="{FF2B5EF4-FFF2-40B4-BE49-F238E27FC236}">
                <a16:creationId xmlns:a16="http://schemas.microsoft.com/office/drawing/2014/main" id="{69FBDAC6-D43B-4433-9E78-1C31E4ECB3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873" y="2676619"/>
            <a:ext cx="1574800" cy="1065795"/>
          </a:xfrm>
          <a:prstGeom prst="rect">
            <a:avLst/>
          </a:prstGeom>
        </p:spPr>
      </p:pic>
      <p:pic>
        <p:nvPicPr>
          <p:cNvPr id="14" name="Obrázek 13" descr="Obsah obrázku text&#10;&#10;Popis byl vytvořen automaticky">
            <a:extLst>
              <a:ext uri="{FF2B5EF4-FFF2-40B4-BE49-F238E27FC236}">
                <a16:creationId xmlns:a16="http://schemas.microsoft.com/office/drawing/2014/main" id="{4165D994-4774-4E43-A957-413B9736F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964" y="2676619"/>
            <a:ext cx="1574800" cy="752381"/>
          </a:xfrm>
          <a:prstGeom prst="rect">
            <a:avLst/>
          </a:prstGeom>
        </p:spPr>
      </p:pic>
      <p:pic>
        <p:nvPicPr>
          <p:cNvPr id="18" name="Obrázek 17">
            <a:extLst>
              <a:ext uri="{FF2B5EF4-FFF2-40B4-BE49-F238E27FC236}">
                <a16:creationId xmlns:a16="http://schemas.microsoft.com/office/drawing/2014/main" id="{BD7B8819-7F1A-4D19-808E-3FABA8951A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7103" y="3484339"/>
            <a:ext cx="2174240" cy="833655"/>
          </a:xfrm>
          <a:prstGeom prst="rect">
            <a:avLst/>
          </a:prstGeom>
        </p:spPr>
      </p:pic>
      <p:pic>
        <p:nvPicPr>
          <p:cNvPr id="21" name="Obrázek 20" descr="Obsah obrázku text, klipart&#10;&#10;Popis byl vytvořen automaticky">
            <a:extLst>
              <a:ext uri="{FF2B5EF4-FFF2-40B4-BE49-F238E27FC236}">
                <a16:creationId xmlns:a16="http://schemas.microsoft.com/office/drawing/2014/main" id="{F87EDD9E-E5A2-49DD-9646-6A76D80BCC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016" y="5698491"/>
            <a:ext cx="1383305" cy="559644"/>
          </a:xfrm>
          <a:prstGeom prst="rect">
            <a:avLst/>
          </a:prstGeom>
        </p:spPr>
      </p:pic>
      <p:pic>
        <p:nvPicPr>
          <p:cNvPr id="24" name="Obrázek 23">
            <a:extLst>
              <a:ext uri="{FF2B5EF4-FFF2-40B4-BE49-F238E27FC236}">
                <a16:creationId xmlns:a16="http://schemas.microsoft.com/office/drawing/2014/main" id="{81CEEBE7-C7E4-4268-B257-C13937A23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2144" y="5635713"/>
            <a:ext cx="2804243" cy="961419"/>
          </a:xfrm>
          <a:prstGeom prst="rect">
            <a:avLst/>
          </a:prstGeom>
        </p:spPr>
      </p:pic>
      <p:pic>
        <p:nvPicPr>
          <p:cNvPr id="27" name="Obrázek 26" descr="Obsah obrázku text, klipart&#10;&#10;Popis byl vytvořen automaticky">
            <a:extLst>
              <a:ext uri="{FF2B5EF4-FFF2-40B4-BE49-F238E27FC236}">
                <a16:creationId xmlns:a16="http://schemas.microsoft.com/office/drawing/2014/main" id="{C268A347-1979-4B49-A881-7C793EF67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2804" y="4104180"/>
            <a:ext cx="2107565" cy="828605"/>
          </a:xfrm>
          <a:prstGeom prst="rect">
            <a:avLst/>
          </a:prstGeom>
        </p:spPr>
      </p:pic>
      <p:pic>
        <p:nvPicPr>
          <p:cNvPr id="29" name="Obrázek 28">
            <a:extLst>
              <a:ext uri="{FF2B5EF4-FFF2-40B4-BE49-F238E27FC236}">
                <a16:creationId xmlns:a16="http://schemas.microsoft.com/office/drawing/2014/main" id="{9D89D2CB-B9A2-4228-AD8D-4641BFCFDB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3393" y="4755215"/>
            <a:ext cx="2107565" cy="664924"/>
          </a:xfrm>
          <a:prstGeom prst="rect">
            <a:avLst/>
          </a:prstGeom>
        </p:spPr>
      </p:pic>
      <p:pic>
        <p:nvPicPr>
          <p:cNvPr id="32" name="Obrázek 31" descr="Obsah obrázku text, klipart&#10;&#10;Popis byl vytvořen automaticky">
            <a:extLst>
              <a:ext uri="{FF2B5EF4-FFF2-40B4-BE49-F238E27FC236}">
                <a16:creationId xmlns:a16="http://schemas.microsoft.com/office/drawing/2014/main" id="{0AD62F76-5CCE-4400-A826-008D3D4E53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1189" y="4860830"/>
            <a:ext cx="1786550" cy="486657"/>
          </a:xfrm>
          <a:prstGeom prst="rect">
            <a:avLst/>
          </a:prstGeom>
        </p:spPr>
      </p:pic>
      <p:pic>
        <p:nvPicPr>
          <p:cNvPr id="34" name="Obrázek 33">
            <a:extLst>
              <a:ext uri="{FF2B5EF4-FFF2-40B4-BE49-F238E27FC236}">
                <a16:creationId xmlns:a16="http://schemas.microsoft.com/office/drawing/2014/main" id="{3B528971-8A32-4950-94AC-FCE2EC2CF0E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5169" y="4860495"/>
            <a:ext cx="1107001" cy="559644"/>
          </a:xfrm>
          <a:prstGeom prst="rect">
            <a:avLst/>
          </a:prstGeom>
        </p:spPr>
      </p:pic>
      <p:pic>
        <p:nvPicPr>
          <p:cNvPr id="36" name="Obrázek 35">
            <a:extLst>
              <a:ext uri="{FF2B5EF4-FFF2-40B4-BE49-F238E27FC236}">
                <a16:creationId xmlns:a16="http://schemas.microsoft.com/office/drawing/2014/main" id="{34F8403F-A4A3-49A8-850F-7D07B3E5B45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6133" y="3899640"/>
            <a:ext cx="1494894" cy="478739"/>
          </a:xfrm>
          <a:prstGeom prst="rect">
            <a:avLst/>
          </a:prstGeom>
        </p:spPr>
      </p:pic>
      <p:pic>
        <p:nvPicPr>
          <p:cNvPr id="40" name="Obrázek 39" descr="Obsah obrázku text&#10;&#10;Popis byl vytvořen automaticky">
            <a:extLst>
              <a:ext uri="{FF2B5EF4-FFF2-40B4-BE49-F238E27FC236}">
                <a16:creationId xmlns:a16="http://schemas.microsoft.com/office/drawing/2014/main" id="{93D0EAB9-2FCE-49CC-BFDF-B670C7EB61F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3942" y="5361511"/>
            <a:ext cx="1652270" cy="1332340"/>
          </a:xfrm>
          <a:prstGeom prst="rect">
            <a:avLst/>
          </a:prstGeom>
        </p:spPr>
      </p:pic>
      <p:pic>
        <p:nvPicPr>
          <p:cNvPr id="42" name="Obrázek 41">
            <a:extLst>
              <a:ext uri="{FF2B5EF4-FFF2-40B4-BE49-F238E27FC236}">
                <a16:creationId xmlns:a16="http://schemas.microsoft.com/office/drawing/2014/main" id="{05410E0B-3CE2-4A7F-AB0F-744D181701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44906" y="5749271"/>
            <a:ext cx="1754916" cy="734305"/>
          </a:xfrm>
          <a:prstGeom prst="rect">
            <a:avLst/>
          </a:prstGeom>
        </p:spPr>
      </p:pic>
      <p:pic>
        <p:nvPicPr>
          <p:cNvPr id="44" name="Obrázek 43">
            <a:extLst>
              <a:ext uri="{FF2B5EF4-FFF2-40B4-BE49-F238E27FC236}">
                <a16:creationId xmlns:a16="http://schemas.microsoft.com/office/drawing/2014/main" id="{C193153B-EDC8-43B2-89F3-9EEC792E74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99230" y="3543076"/>
            <a:ext cx="1699321" cy="485410"/>
          </a:xfrm>
          <a:prstGeom prst="rect">
            <a:avLst/>
          </a:prstGeom>
        </p:spPr>
      </p:pic>
      <p:pic>
        <p:nvPicPr>
          <p:cNvPr id="46" name="Obrázek 45">
            <a:extLst>
              <a:ext uri="{FF2B5EF4-FFF2-40B4-BE49-F238E27FC236}">
                <a16:creationId xmlns:a16="http://schemas.microsoft.com/office/drawing/2014/main" id="{C520ECB6-9353-48DB-97E5-821F0C1EA9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91659" y="4028486"/>
            <a:ext cx="1732605" cy="751346"/>
          </a:xfrm>
          <a:prstGeom prst="rect">
            <a:avLst/>
          </a:prstGeom>
        </p:spPr>
      </p:pic>
      <p:pic>
        <p:nvPicPr>
          <p:cNvPr id="48" name="Obrázek 47">
            <a:extLst>
              <a:ext uri="{FF2B5EF4-FFF2-40B4-BE49-F238E27FC236}">
                <a16:creationId xmlns:a16="http://schemas.microsoft.com/office/drawing/2014/main" id="{6DF89EA9-415E-41AF-9DF7-0CF0DE5C5D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82409" y="3006301"/>
            <a:ext cx="1961027" cy="456380"/>
          </a:xfrm>
          <a:prstGeom prst="rect">
            <a:avLst/>
          </a:prstGeom>
        </p:spPr>
      </p:pic>
    </p:spTree>
    <p:extLst>
      <p:ext uri="{BB962C8B-B14F-4D97-AF65-F5344CB8AC3E}">
        <p14:creationId xmlns:p14="http://schemas.microsoft.com/office/powerpoint/2010/main" val="328753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B2B6C95-F864-4727-9BED-8F5AFD8A7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
        <p:nvSpPr>
          <p:cNvPr id="7" name="Zástupný symbol pro text 5">
            <a:extLst>
              <a:ext uri="{FF2B5EF4-FFF2-40B4-BE49-F238E27FC236}">
                <a16:creationId xmlns:a16="http://schemas.microsoft.com/office/drawing/2014/main" id="{ED83F770-B0AA-4413-B781-7187CC0FA741}"/>
              </a:ext>
            </a:extLst>
          </p:cNvPr>
          <p:cNvSpPr>
            <a:spLocks noGrp="1"/>
          </p:cNvSpPr>
          <p:nvPr>
            <p:ph type="body"/>
          </p:nvPr>
        </p:nvSpPr>
        <p:spPr>
          <a:xfrm>
            <a:off x="604516" y="3122193"/>
            <a:ext cx="5735324" cy="613614"/>
          </a:xfrm>
        </p:spPr>
        <p:txBody>
          <a:bodyPr/>
          <a:lstStyle/>
          <a:p>
            <a:pPr algn="ctr"/>
            <a:r>
              <a:rPr lang="cs-CZ" sz="3200" b="1" spc="-1" dirty="0">
                <a:solidFill>
                  <a:srgbClr val="0000DC"/>
                </a:solidFill>
                <a:latin typeface="Muni"/>
                <a:ea typeface="+mn-ea"/>
                <a:cs typeface="+mn-cs"/>
              </a:rPr>
              <a:t>Klára </a:t>
            </a:r>
            <a:r>
              <a:rPr lang="cs-CZ" sz="3200" b="1" spc="-1" dirty="0" err="1">
                <a:solidFill>
                  <a:srgbClr val="0000DC"/>
                </a:solidFill>
                <a:latin typeface="Muni"/>
                <a:ea typeface="+mn-ea"/>
                <a:cs typeface="+mn-cs"/>
              </a:rPr>
              <a:t>zbončáková</a:t>
            </a:r>
            <a:endParaRPr lang="cs-CZ" sz="3200" b="1" spc="-1" dirty="0">
              <a:solidFill>
                <a:srgbClr val="0000DC"/>
              </a:solidFill>
              <a:latin typeface="Muni"/>
              <a:ea typeface="+mn-ea"/>
              <a:cs typeface="+mn-cs"/>
            </a:endParaRPr>
          </a:p>
        </p:txBody>
      </p:sp>
      <p:sp>
        <p:nvSpPr>
          <p:cNvPr id="6" name="TextovéPole 5">
            <a:extLst>
              <a:ext uri="{FF2B5EF4-FFF2-40B4-BE49-F238E27FC236}">
                <a16:creationId xmlns:a16="http://schemas.microsoft.com/office/drawing/2014/main" id="{5907C9D5-F42D-4901-A3DA-2B2763B27F5B}"/>
              </a:ext>
            </a:extLst>
          </p:cNvPr>
          <p:cNvSpPr txBox="1"/>
          <p:nvPr/>
        </p:nvSpPr>
        <p:spPr>
          <a:xfrm>
            <a:off x="1148506" y="3920816"/>
            <a:ext cx="4947494" cy="1477328"/>
          </a:xfrm>
          <a:prstGeom prst="rect">
            <a:avLst/>
          </a:prstGeom>
          <a:noFill/>
        </p:spPr>
        <p:txBody>
          <a:bodyPr wrap="square" rtlCol="0">
            <a:spAutoFit/>
          </a:bodyPr>
          <a:lstStyle/>
          <a:p>
            <a:pPr marL="285750" indent="-285750">
              <a:buFont typeface="Wingdings" panose="05000000000000000000" pitchFamily="2" charset="2"/>
              <a:buChar char="Ø"/>
            </a:pPr>
            <a:r>
              <a:rPr lang="cs-CZ" dirty="0"/>
              <a:t>Studentka </a:t>
            </a:r>
          </a:p>
          <a:p>
            <a:pPr marL="285750" indent="-285750">
              <a:buFont typeface="Wingdings" panose="05000000000000000000" pitchFamily="2" charset="2"/>
              <a:buChar char="Ø"/>
            </a:pPr>
            <a:r>
              <a:rPr lang="cs-CZ" dirty="0"/>
              <a:t>LinkedIn konzultantka</a:t>
            </a:r>
          </a:p>
          <a:p>
            <a:r>
              <a:rPr lang="cs-CZ" dirty="0">
                <a:hlinkClick r:id="rId3"/>
              </a:rPr>
              <a:t>https://www.linkedin.com/in/klarazboncakova/</a:t>
            </a:r>
            <a:r>
              <a:rPr lang="cs-CZ" dirty="0"/>
              <a:t> </a:t>
            </a:r>
          </a:p>
          <a:p>
            <a:pPr marL="285750" indent="-285750">
              <a:buFont typeface="Wingdings" panose="05000000000000000000" pitchFamily="2" charset="2"/>
              <a:buChar char="Ø"/>
            </a:pPr>
            <a:r>
              <a:rPr lang="cs-CZ" dirty="0"/>
              <a:t>Zakladatelka projektu Angažuj se</a:t>
            </a:r>
          </a:p>
          <a:p>
            <a:r>
              <a:rPr lang="cs-CZ" dirty="0">
                <a:hlinkClick r:id="rId4"/>
              </a:rPr>
              <a:t>https://www.instagram.com/angazuj.se/</a:t>
            </a:r>
            <a:r>
              <a:rPr lang="cs-CZ" dirty="0"/>
              <a:t> </a:t>
            </a:r>
          </a:p>
        </p:txBody>
      </p:sp>
    </p:spTree>
    <p:extLst>
      <p:ext uri="{BB962C8B-B14F-4D97-AF65-F5344CB8AC3E}">
        <p14:creationId xmlns:p14="http://schemas.microsoft.com/office/powerpoint/2010/main" val="20870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8032F6-62A1-4784-BE18-9A58077E9EF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383288AE-9035-4AEE-A393-285005179106}"/>
              </a:ext>
            </a:extLst>
          </p:cNvPr>
          <p:cNvSpPr>
            <a:spLocks noGrp="1"/>
          </p:cNvSpPr>
          <p:nvPr>
            <p:ph type="body"/>
          </p:nvPr>
        </p:nvSpPr>
        <p:spPr/>
        <p:txBody>
          <a:bodyPr/>
          <a:lstStyle/>
          <a:p>
            <a:endParaRPr lang="cs-CZ" dirty="0"/>
          </a:p>
        </p:txBody>
      </p:sp>
      <p:pic>
        <p:nvPicPr>
          <p:cNvPr id="5" name="Obrázek 4">
            <a:extLst>
              <a:ext uri="{FF2B5EF4-FFF2-40B4-BE49-F238E27FC236}">
                <a16:creationId xmlns:a16="http://schemas.microsoft.com/office/drawing/2014/main" id="{0A176987-C134-47FF-9078-39F3010205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9038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7A04DB-837B-4746-BD8F-8EF1E88A0D0A}"/>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A2B12535-B4B4-4733-9E48-1AE97A5F3301}"/>
              </a:ext>
            </a:extLst>
          </p:cNvPr>
          <p:cNvSpPr>
            <a:spLocks noGrp="1"/>
          </p:cNvSpPr>
          <p:nvPr>
            <p:ph type="body"/>
          </p:nvPr>
        </p:nvSpPr>
        <p:spPr/>
        <p:txBody>
          <a:bodyPr/>
          <a:lstStyle/>
          <a:p>
            <a:endParaRPr lang="cs-CZ"/>
          </a:p>
        </p:txBody>
      </p:sp>
      <p:pic>
        <p:nvPicPr>
          <p:cNvPr id="5" name="Obrázek 4">
            <a:extLst>
              <a:ext uri="{FF2B5EF4-FFF2-40B4-BE49-F238E27FC236}">
                <a16:creationId xmlns:a16="http://schemas.microsoft.com/office/drawing/2014/main" id="{548D8E56-F5C0-43A1-B20A-4D39C7DB4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135689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AE00A-A2D4-4028-80BE-94A9EE8F8B5F}"/>
              </a:ext>
            </a:extLst>
          </p:cNvPr>
          <p:cNvSpPr>
            <a:spLocks noGrp="1"/>
          </p:cNvSpPr>
          <p:nvPr>
            <p:ph type="title"/>
          </p:nvPr>
        </p:nvSpPr>
        <p:spPr/>
        <p:txBody>
          <a:bodyPr/>
          <a:lstStyle/>
          <a:p>
            <a:endParaRPr lang="cs-CZ"/>
          </a:p>
        </p:txBody>
      </p:sp>
      <p:sp>
        <p:nvSpPr>
          <p:cNvPr id="3" name="Zástupný text 2">
            <a:extLst>
              <a:ext uri="{FF2B5EF4-FFF2-40B4-BE49-F238E27FC236}">
                <a16:creationId xmlns:a16="http://schemas.microsoft.com/office/drawing/2014/main" id="{FF40D661-680F-47D4-8A9B-92FD38A7BF9E}"/>
              </a:ext>
            </a:extLst>
          </p:cNvPr>
          <p:cNvSpPr>
            <a:spLocks noGrp="1"/>
          </p:cNvSpPr>
          <p:nvPr>
            <p:ph type="body"/>
          </p:nvPr>
        </p:nvSpPr>
        <p:spPr/>
        <p:txBody>
          <a:bodyPr/>
          <a:lstStyle/>
          <a:p>
            <a:endParaRPr lang="cs-CZ"/>
          </a:p>
        </p:txBody>
      </p:sp>
      <p:pic>
        <p:nvPicPr>
          <p:cNvPr id="6" name="Obrázek 5">
            <a:extLst>
              <a:ext uri="{FF2B5EF4-FFF2-40B4-BE49-F238E27FC236}">
                <a16:creationId xmlns:a16="http://schemas.microsoft.com/office/drawing/2014/main" id="{867FB53E-1D35-4804-96C7-E73118CD6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98527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2886419" y="273600"/>
            <a:ext cx="7967106" cy="1144800"/>
          </a:xfrm>
        </p:spPr>
        <p:txBody>
          <a:bodyPr/>
          <a:lstStyle/>
          <a:p>
            <a:pPr algn="r"/>
            <a:br>
              <a:rPr lang="cs-CZ" sz="3600" b="1" dirty="0">
                <a:solidFill>
                  <a:schemeClr val="accent1">
                    <a:lumMod val="75000"/>
                  </a:schemeClr>
                </a:solidFill>
              </a:rPr>
            </a:br>
            <a:r>
              <a:rPr lang="cs-CZ" sz="3600" b="1" dirty="0">
                <a:solidFill>
                  <a:schemeClr val="accent1">
                    <a:lumMod val="75000"/>
                  </a:schemeClr>
                </a:solidFill>
              </a:rPr>
              <a:t>Spolek HR and Public </a:t>
            </a:r>
            <a:br>
              <a:rPr lang="cs-CZ" sz="3600" b="1" dirty="0">
                <a:solidFill>
                  <a:schemeClr val="accent1">
                    <a:lumMod val="75000"/>
                  </a:schemeClr>
                </a:solidFill>
              </a:rPr>
            </a:br>
            <a:r>
              <a:rPr lang="cs-CZ" sz="3600" b="1" dirty="0" err="1">
                <a:solidFill>
                  <a:schemeClr val="accent1">
                    <a:lumMod val="75000"/>
                  </a:schemeClr>
                </a:solidFill>
              </a:rPr>
              <a:t>Policy</a:t>
            </a:r>
            <a:r>
              <a:rPr lang="cs-CZ" sz="3600" b="1" dirty="0">
                <a:solidFill>
                  <a:schemeClr val="accent1">
                    <a:lumMod val="75000"/>
                  </a:schemeClr>
                </a:solidFill>
              </a:rPr>
              <a:t> </a:t>
            </a:r>
            <a:r>
              <a:rPr lang="cs-CZ" sz="3600" b="1" dirty="0" err="1">
                <a:solidFill>
                  <a:schemeClr val="accent1">
                    <a:lumMod val="75000"/>
                  </a:schemeClr>
                </a:solidFill>
              </a:rPr>
              <a:t>Academy</a:t>
            </a:r>
            <a:endParaRPr lang="cs-CZ" sz="3600" b="1" dirty="0">
              <a:solidFill>
                <a:schemeClr val="accent1">
                  <a:lumMod val="75000"/>
                </a:schemeClr>
              </a:solidFill>
            </a:endParaRPr>
          </a:p>
        </p:txBody>
      </p:sp>
      <p:sp>
        <p:nvSpPr>
          <p:cNvPr id="3" name="Obdélník 2">
            <a:extLst>
              <a:ext uri="{FF2B5EF4-FFF2-40B4-BE49-F238E27FC236}">
                <a16:creationId xmlns:a16="http://schemas.microsoft.com/office/drawing/2014/main" id="{A2B85BE2-76E8-4F59-B7F3-56E2778A4173}"/>
              </a:ext>
            </a:extLst>
          </p:cNvPr>
          <p:cNvSpPr/>
          <p:nvPr/>
        </p:nvSpPr>
        <p:spPr>
          <a:xfrm>
            <a:off x="2426808" y="1863546"/>
            <a:ext cx="7024643" cy="2954655"/>
          </a:xfrm>
          <a:prstGeom prst="rect">
            <a:avLst/>
          </a:prstGeom>
        </p:spPr>
        <p:txBody>
          <a:bodyPr wrap="square">
            <a:spAutoFit/>
          </a:bodyPr>
          <a:lstStyle/>
          <a:p>
            <a:pPr algn="just"/>
            <a:r>
              <a:rPr lang="cs-CZ" b="1" i="1" dirty="0">
                <a:solidFill>
                  <a:srgbClr val="000000"/>
                </a:solidFill>
                <a:effectLst/>
                <a:latin typeface="Times New Roman" panose="02020603050405020304" pitchFamily="18" charset="0"/>
              </a:rPr>
              <a:t>Neformální setkání studentů</a:t>
            </a:r>
          </a:p>
          <a:p>
            <a:pPr marL="285750" indent="-285750" algn="just">
              <a:buFontTx/>
              <a:buChar char="-"/>
            </a:pPr>
            <a:r>
              <a:rPr lang="cs-CZ" sz="1600" i="1" dirty="0">
                <a:solidFill>
                  <a:srgbClr val="000000"/>
                </a:solidFill>
                <a:latin typeface="Times New Roman" panose="02020603050405020304" pitchFamily="18" charset="0"/>
              </a:rPr>
              <a:t>Přivítání semestru</a:t>
            </a:r>
          </a:p>
          <a:p>
            <a:pPr marL="285750" indent="-285750" algn="just">
              <a:buFontTx/>
              <a:buChar char="-"/>
            </a:pPr>
            <a:r>
              <a:rPr lang="cs-CZ" sz="1600" i="1" dirty="0" err="1">
                <a:solidFill>
                  <a:srgbClr val="000000"/>
                </a:solidFill>
                <a:latin typeface="Times New Roman" panose="02020603050405020304" pitchFamily="18" charset="0"/>
              </a:rPr>
              <a:t>Halloweenská</a:t>
            </a:r>
            <a:r>
              <a:rPr lang="cs-CZ" sz="1600" i="1" dirty="0">
                <a:solidFill>
                  <a:srgbClr val="000000"/>
                </a:solidFill>
                <a:latin typeface="Times New Roman" panose="02020603050405020304" pitchFamily="18" charset="0"/>
              </a:rPr>
              <a:t> party</a:t>
            </a:r>
          </a:p>
          <a:p>
            <a:pPr marL="285750" indent="-285750" algn="just">
              <a:buFontTx/>
              <a:buChar char="-"/>
            </a:pPr>
            <a:r>
              <a:rPr lang="cs-CZ" sz="1600" b="0" i="1" dirty="0">
                <a:solidFill>
                  <a:srgbClr val="000000"/>
                </a:solidFill>
                <a:effectLst/>
                <a:latin typeface="Times New Roman" panose="02020603050405020304" pitchFamily="18" charset="0"/>
              </a:rPr>
              <a:t>Pub kvízy</a:t>
            </a:r>
            <a:endParaRPr lang="cs-CZ" sz="1600" i="1" dirty="0">
              <a:solidFill>
                <a:srgbClr val="000000"/>
              </a:solidFill>
              <a:latin typeface="Times New Roman" panose="02020603050405020304" pitchFamily="18" charset="0"/>
            </a:endParaRPr>
          </a:p>
          <a:p>
            <a:pPr algn="just"/>
            <a:r>
              <a:rPr lang="cs-CZ" b="1" i="1" dirty="0">
                <a:solidFill>
                  <a:srgbClr val="000000"/>
                </a:solidFill>
                <a:effectLst/>
                <a:latin typeface="Times New Roman" panose="02020603050405020304" pitchFamily="18" charset="0"/>
              </a:rPr>
              <a:t>Neformální vzdělávání </a:t>
            </a:r>
            <a:endParaRPr lang="cs-CZ" b="1" i="1" dirty="0">
              <a:solidFill>
                <a:srgbClr val="000000"/>
              </a:solidFill>
              <a:latin typeface="Times New Roman" panose="02020603050405020304" pitchFamily="18" charset="0"/>
            </a:endParaRPr>
          </a:p>
          <a:p>
            <a:pPr marL="285750" indent="-285750" algn="just">
              <a:buFontTx/>
              <a:buChar char="-"/>
            </a:pPr>
            <a:r>
              <a:rPr lang="cs-CZ" sz="1600" b="0" i="1" dirty="0">
                <a:solidFill>
                  <a:srgbClr val="000000"/>
                </a:solidFill>
                <a:effectLst/>
                <a:latin typeface="Times New Roman" panose="02020603050405020304" pitchFamily="18" charset="0"/>
              </a:rPr>
              <a:t>Sdílení </a:t>
            </a:r>
            <a:r>
              <a:rPr lang="cs-CZ" sz="1600" i="1" dirty="0">
                <a:solidFill>
                  <a:srgbClr val="000000"/>
                </a:solidFill>
                <a:latin typeface="Times New Roman" panose="02020603050405020304" pitchFamily="18" charset="0"/>
              </a:rPr>
              <a:t>zkušeností od starších studentů s praxí a absolventů</a:t>
            </a:r>
          </a:p>
          <a:p>
            <a:pPr marL="285750" indent="-285750" algn="just">
              <a:buFontTx/>
              <a:buChar char="-"/>
            </a:pPr>
            <a:r>
              <a:rPr lang="cs-CZ" sz="1600" b="0" i="1" dirty="0" err="1">
                <a:solidFill>
                  <a:srgbClr val="000000"/>
                </a:solidFill>
                <a:effectLst/>
                <a:latin typeface="Times New Roman" panose="02020603050405020304" pitchFamily="18" charset="0"/>
              </a:rPr>
              <a:t>Tématické</a:t>
            </a:r>
            <a:r>
              <a:rPr lang="cs-CZ" sz="1600" b="0" i="1" dirty="0">
                <a:solidFill>
                  <a:srgbClr val="000000"/>
                </a:solidFill>
                <a:effectLst/>
                <a:latin typeface="Times New Roman" panose="02020603050405020304" pitchFamily="18" charset="0"/>
              </a:rPr>
              <a:t> workshopy</a:t>
            </a:r>
          </a:p>
          <a:p>
            <a:pPr marL="285750" indent="-285750" algn="just">
              <a:buFontTx/>
              <a:buChar char="-"/>
            </a:pPr>
            <a:r>
              <a:rPr lang="cs-CZ" sz="1600" b="0" i="1" dirty="0">
                <a:solidFill>
                  <a:srgbClr val="000000"/>
                </a:solidFill>
                <a:effectLst/>
                <a:latin typeface="Times New Roman" panose="02020603050405020304" pitchFamily="18" charset="0"/>
              </a:rPr>
              <a:t>Mezinárodní den HR</a:t>
            </a:r>
          </a:p>
          <a:p>
            <a:pPr algn="just"/>
            <a:r>
              <a:rPr lang="cs-CZ" b="1" i="1" dirty="0">
                <a:solidFill>
                  <a:srgbClr val="000000"/>
                </a:solidFill>
                <a:latin typeface="Times New Roman" panose="02020603050405020304" pitchFamily="18" charset="0"/>
              </a:rPr>
              <a:t>Více </a:t>
            </a:r>
            <a:r>
              <a:rPr lang="cs-CZ" b="1" i="1" dirty="0" err="1">
                <a:solidFill>
                  <a:srgbClr val="000000"/>
                </a:solidFill>
                <a:latin typeface="Times New Roman" panose="02020603050405020304" pitchFamily="18" charset="0"/>
              </a:rPr>
              <a:t>info</a:t>
            </a:r>
            <a:r>
              <a:rPr lang="cs-CZ" b="1" i="1" dirty="0">
                <a:solidFill>
                  <a:srgbClr val="000000"/>
                </a:solidFill>
                <a:latin typeface="Times New Roman" panose="02020603050405020304" pitchFamily="18" charset="0"/>
              </a:rPr>
              <a:t> ve facebookové skupině</a:t>
            </a:r>
            <a:endParaRPr lang="cs-CZ" b="1" i="1" dirty="0">
              <a:solidFill>
                <a:srgbClr val="000000"/>
              </a:solidFill>
              <a:effectLst/>
              <a:latin typeface="Times New Roman" panose="02020603050405020304" pitchFamily="18" charset="0"/>
            </a:endParaRPr>
          </a:p>
          <a:p>
            <a:pPr algn="just"/>
            <a:r>
              <a:rPr lang="cs-CZ" b="0" i="1" dirty="0">
                <a:solidFill>
                  <a:srgbClr val="000000"/>
                </a:solidFill>
                <a:effectLst/>
                <a:latin typeface="Times New Roman" panose="02020603050405020304" pitchFamily="18" charset="0"/>
                <a:hlinkClick r:id="rId2"/>
              </a:rPr>
              <a:t>https://www.facebook.com/groups/323574364056314/discussion/preview</a:t>
            </a:r>
            <a:r>
              <a:rPr lang="cs-CZ" b="0" i="1" dirty="0">
                <a:solidFill>
                  <a:srgbClr val="000000"/>
                </a:solidFill>
                <a:effectLst/>
                <a:latin typeface="Times New Roman" panose="02020603050405020304" pitchFamily="18" charset="0"/>
              </a:rPr>
              <a:t> </a:t>
            </a:r>
          </a:p>
          <a:p>
            <a:endParaRPr lang="cs-CZ" dirty="0"/>
          </a:p>
        </p:txBody>
      </p:sp>
      <p:pic>
        <p:nvPicPr>
          <p:cNvPr id="9" name="Obrázek 8">
            <a:extLst>
              <a:ext uri="{FF2B5EF4-FFF2-40B4-BE49-F238E27FC236}">
                <a16:creationId xmlns:a16="http://schemas.microsoft.com/office/drawing/2014/main" id="{08514062-0B23-4603-888E-EF9294C2CF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2204" y="134845"/>
            <a:ext cx="1683478" cy="1683478"/>
          </a:xfrm>
          <a:prstGeom prst="rect">
            <a:avLst/>
          </a:prstGeom>
        </p:spPr>
      </p:pic>
      <p:sp>
        <p:nvSpPr>
          <p:cNvPr id="14" name="Rectangle 1">
            <a:extLst>
              <a:ext uri="{FF2B5EF4-FFF2-40B4-BE49-F238E27FC236}">
                <a16:creationId xmlns:a16="http://schemas.microsoft.com/office/drawing/2014/main" id="{8A08B655-5CAA-4104-898B-74BC3ECBDD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18" name="Obrázek 17">
            <a:extLst>
              <a:ext uri="{FF2B5EF4-FFF2-40B4-BE49-F238E27FC236}">
                <a16:creationId xmlns:a16="http://schemas.microsoft.com/office/drawing/2014/main" id="{15E3EB68-A7F9-494D-A435-653D85C0CF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897" y="2183984"/>
            <a:ext cx="1892232" cy="1892232"/>
          </a:xfrm>
          <a:prstGeom prst="rect">
            <a:avLst/>
          </a:prstGeom>
        </p:spPr>
      </p:pic>
      <p:pic>
        <p:nvPicPr>
          <p:cNvPr id="22" name="Obrázek 21">
            <a:extLst>
              <a:ext uri="{FF2B5EF4-FFF2-40B4-BE49-F238E27FC236}">
                <a16:creationId xmlns:a16="http://schemas.microsoft.com/office/drawing/2014/main" id="{25A62775-E349-41DA-A4C2-10ECAF216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321" y="4585658"/>
            <a:ext cx="2899256" cy="2180241"/>
          </a:xfrm>
          <a:prstGeom prst="rect">
            <a:avLst/>
          </a:prstGeom>
        </p:spPr>
      </p:pic>
      <p:pic>
        <p:nvPicPr>
          <p:cNvPr id="24" name="Obrázek 23">
            <a:extLst>
              <a:ext uri="{FF2B5EF4-FFF2-40B4-BE49-F238E27FC236}">
                <a16:creationId xmlns:a16="http://schemas.microsoft.com/office/drawing/2014/main" id="{EE69DA97-E149-4E8B-8DBD-7143B87161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9163" y="4590451"/>
            <a:ext cx="3864028" cy="2175448"/>
          </a:xfrm>
          <a:prstGeom prst="rect">
            <a:avLst/>
          </a:prstGeom>
        </p:spPr>
      </p:pic>
      <p:pic>
        <p:nvPicPr>
          <p:cNvPr id="32" name="Obrázek 31">
            <a:extLst>
              <a:ext uri="{FF2B5EF4-FFF2-40B4-BE49-F238E27FC236}">
                <a16:creationId xmlns:a16="http://schemas.microsoft.com/office/drawing/2014/main" id="{DA050C00-6F38-4392-9D29-A276C9D742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0778" y="4591457"/>
            <a:ext cx="2899256" cy="2174442"/>
          </a:xfrm>
          <a:prstGeom prst="rect">
            <a:avLst/>
          </a:prstGeom>
        </p:spPr>
      </p:pic>
      <p:pic>
        <p:nvPicPr>
          <p:cNvPr id="36" name="Obrázek 35">
            <a:extLst>
              <a:ext uri="{FF2B5EF4-FFF2-40B4-BE49-F238E27FC236}">
                <a16:creationId xmlns:a16="http://schemas.microsoft.com/office/drawing/2014/main" id="{D8D31C74-ED33-4223-8D4B-0A5B34D50F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11029" y="1691998"/>
            <a:ext cx="2129005" cy="2838673"/>
          </a:xfrm>
          <a:prstGeom prst="rect">
            <a:avLst/>
          </a:prstGeom>
        </p:spPr>
      </p:pic>
    </p:spTree>
    <p:extLst>
      <p:ext uri="{BB962C8B-B14F-4D97-AF65-F5344CB8AC3E}">
        <p14:creationId xmlns:p14="http://schemas.microsoft.com/office/powerpoint/2010/main" val="77485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osoba, skupina, různé, kytice&#10;&#10;Popis byl vytvořen automaticky">
            <a:extLst>
              <a:ext uri="{FF2B5EF4-FFF2-40B4-BE49-F238E27FC236}">
                <a16:creationId xmlns:a16="http://schemas.microsoft.com/office/drawing/2014/main" id="{4C4B4B8B-F40F-333C-635C-DDFBED8964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700140" cy="6858000"/>
          </a:xfrm>
          <a:prstGeom prst="rect">
            <a:avLst/>
          </a:prstGeom>
        </p:spPr>
      </p:pic>
      <p:sp>
        <p:nvSpPr>
          <p:cNvPr id="5" name="TextovéPole 4">
            <a:extLst>
              <a:ext uri="{FF2B5EF4-FFF2-40B4-BE49-F238E27FC236}">
                <a16:creationId xmlns:a16="http://schemas.microsoft.com/office/drawing/2014/main" id="{906C2315-5377-B484-832C-B44A09B63BB3}"/>
              </a:ext>
            </a:extLst>
          </p:cNvPr>
          <p:cNvSpPr txBox="1"/>
          <p:nvPr/>
        </p:nvSpPr>
        <p:spPr>
          <a:xfrm>
            <a:off x="10046825" y="2789499"/>
            <a:ext cx="1678329" cy="830997"/>
          </a:xfrm>
          <a:prstGeom prst="rect">
            <a:avLst/>
          </a:prstGeom>
          <a:noFill/>
        </p:spPr>
        <p:txBody>
          <a:bodyPr wrap="square" rtlCol="0">
            <a:spAutoFit/>
          </a:bodyPr>
          <a:lstStyle/>
          <a:p>
            <a:pPr algn="ctr"/>
            <a:r>
              <a:rPr lang="cs-CZ" sz="2400" b="1" dirty="0">
                <a:solidFill>
                  <a:schemeClr val="tx2"/>
                </a:solidFill>
              </a:rPr>
              <a:t>Výuka na KSPSP</a:t>
            </a:r>
          </a:p>
        </p:txBody>
      </p:sp>
    </p:spTree>
    <p:extLst>
      <p:ext uri="{BB962C8B-B14F-4D97-AF65-F5344CB8AC3E}">
        <p14:creationId xmlns:p14="http://schemas.microsoft.com/office/powerpoint/2010/main" val="122683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budova, strom, exteriér, dům&#10;&#10;Popis byl vytvořen automaticky">
            <a:extLst>
              <a:ext uri="{FF2B5EF4-FFF2-40B4-BE49-F238E27FC236}">
                <a16:creationId xmlns:a16="http://schemas.microsoft.com/office/drawing/2014/main" id="{25A16124-5BCE-88DC-FDBD-977856D9A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00141" cy="6858000"/>
          </a:xfrm>
          <a:prstGeom prst="rect">
            <a:avLst/>
          </a:prstGeom>
        </p:spPr>
      </p:pic>
      <p:sp>
        <p:nvSpPr>
          <p:cNvPr id="6" name="TextovéPole 5">
            <a:extLst>
              <a:ext uri="{FF2B5EF4-FFF2-40B4-BE49-F238E27FC236}">
                <a16:creationId xmlns:a16="http://schemas.microsoft.com/office/drawing/2014/main" id="{0B548B19-C093-3F35-B878-4AEBB5A300C8}"/>
              </a:ext>
            </a:extLst>
          </p:cNvPr>
          <p:cNvSpPr txBox="1"/>
          <p:nvPr/>
        </p:nvSpPr>
        <p:spPr>
          <a:xfrm>
            <a:off x="10116274" y="2644170"/>
            <a:ext cx="1678329" cy="1200329"/>
          </a:xfrm>
          <a:prstGeom prst="rect">
            <a:avLst/>
          </a:prstGeom>
          <a:noFill/>
        </p:spPr>
        <p:txBody>
          <a:bodyPr wrap="square" rtlCol="0">
            <a:spAutoFit/>
          </a:bodyPr>
          <a:lstStyle/>
          <a:p>
            <a:pPr algn="ctr"/>
            <a:r>
              <a:rPr lang="cs-CZ" sz="2400" b="1" dirty="0">
                <a:solidFill>
                  <a:schemeClr val="tx2"/>
                </a:solidFill>
              </a:rPr>
              <a:t>Pohled z pátého patra</a:t>
            </a:r>
          </a:p>
        </p:txBody>
      </p:sp>
    </p:spTree>
    <p:extLst>
      <p:ext uri="{BB962C8B-B14F-4D97-AF65-F5344CB8AC3E}">
        <p14:creationId xmlns:p14="http://schemas.microsoft.com/office/powerpoint/2010/main" val="107127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osoba, interiér, pózování&#10;&#10;Popis byl vytvořen automaticky">
            <a:extLst>
              <a:ext uri="{FF2B5EF4-FFF2-40B4-BE49-F238E27FC236}">
                <a16:creationId xmlns:a16="http://schemas.microsoft.com/office/drawing/2014/main" id="{9F1C2A86-5EEF-C243-AECB-47247B1A9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00142" cy="6858000"/>
          </a:xfrm>
          <a:prstGeom prst="rect">
            <a:avLst/>
          </a:prstGeom>
        </p:spPr>
      </p:pic>
      <p:sp>
        <p:nvSpPr>
          <p:cNvPr id="6" name="TextovéPole 5">
            <a:extLst>
              <a:ext uri="{FF2B5EF4-FFF2-40B4-BE49-F238E27FC236}">
                <a16:creationId xmlns:a16="http://schemas.microsoft.com/office/drawing/2014/main" id="{37AC2DB6-0624-A9B4-90DC-C27574F4F40B}"/>
              </a:ext>
            </a:extLst>
          </p:cNvPr>
          <p:cNvSpPr txBox="1"/>
          <p:nvPr/>
        </p:nvSpPr>
        <p:spPr>
          <a:xfrm>
            <a:off x="10116274" y="2644170"/>
            <a:ext cx="1678329" cy="830997"/>
          </a:xfrm>
          <a:prstGeom prst="rect">
            <a:avLst/>
          </a:prstGeom>
          <a:noFill/>
        </p:spPr>
        <p:txBody>
          <a:bodyPr wrap="square" rtlCol="0">
            <a:spAutoFit/>
          </a:bodyPr>
          <a:lstStyle/>
          <a:p>
            <a:pPr algn="ctr"/>
            <a:r>
              <a:rPr lang="cs-CZ" sz="2400" b="1" dirty="0">
                <a:solidFill>
                  <a:schemeClr val="tx2"/>
                </a:solidFill>
              </a:rPr>
              <a:t>Život na KSPSP</a:t>
            </a:r>
          </a:p>
        </p:txBody>
      </p:sp>
    </p:spTree>
    <p:extLst>
      <p:ext uri="{BB962C8B-B14F-4D97-AF65-F5344CB8AC3E}">
        <p14:creationId xmlns:p14="http://schemas.microsoft.com/office/powerpoint/2010/main" val="159291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116441A-B7BD-6B23-F89D-DC0CA4995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431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D63F5230-5918-44A8-9E7A-0F5ED6D225CA}"/>
              </a:ext>
            </a:extLst>
          </p:cNvPr>
          <p:cNvGrpSpPr/>
          <p:nvPr/>
        </p:nvGrpSpPr>
        <p:grpSpPr>
          <a:xfrm>
            <a:off x="918358" y="596735"/>
            <a:ext cx="10355284" cy="5664529"/>
            <a:chOff x="0" y="0"/>
            <a:chExt cx="5886450" cy="3267075"/>
          </a:xfrm>
        </p:grpSpPr>
        <p:sp>
          <p:nvSpPr>
            <p:cNvPr id="4" name="Obdélník 3">
              <a:extLst>
                <a:ext uri="{FF2B5EF4-FFF2-40B4-BE49-F238E27FC236}">
                  <a16:creationId xmlns:a16="http://schemas.microsoft.com/office/drawing/2014/main" id="{6D8D7399-714B-4F6A-9A3E-BC3AC3643F10}"/>
                </a:ext>
              </a:extLst>
            </p:cNvPr>
            <p:cNvSpPr/>
            <p:nvPr/>
          </p:nvSpPr>
          <p:spPr>
            <a:xfrm>
              <a:off x="2790825" y="0"/>
              <a:ext cx="3095625" cy="3267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endParaRPr lang="cs-CZ" b="1">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HR business partnerka, ABB</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Head of HR Warehouses CZ, Notino</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People Manager, Proficio</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Recruitment Specialist Senior, PPL</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Personalistka, Oddělení právní                                            a personální MÚ Třebíč</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Vedoucí oddělení poradců                                     v kabinetu ministra MPSV</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Specialistka fondů EU,                                                         ÚP ČR – krajská pobočka Brno</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Specialista interního vzdělávání,                          HP TRONIC Zlín</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Corporate Social Responsibility, KBC</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Bytová ombudsmanka, Magistrát Města Brno</a:t>
              </a:r>
              <a:endParaRPr lang="cs-CZ">
                <a:effectLst/>
                <a:ea typeface="Calibri" panose="020F0502020204030204" pitchFamily="34" charset="0"/>
                <a:cs typeface="Arial" panose="020B0604020202020204" pitchFamily="34" charset="0"/>
              </a:endParaRPr>
            </a:p>
            <a:p>
              <a:pPr algn="ctr">
                <a:lnSpc>
                  <a:spcPct val="107000"/>
                </a:lnSpc>
                <a:spcAft>
                  <a:spcPts val="800"/>
                </a:spcAft>
              </a:pPr>
              <a:r>
                <a:rPr lang="en-GB" b="1">
                  <a:effectLst/>
                  <a:ea typeface="Calibri" panose="020F0502020204030204" pitchFamily="34" charset="0"/>
                  <a:cs typeface="Arial" panose="020B0604020202020204" pitchFamily="34" charset="0"/>
                </a:rPr>
                <a:t> </a:t>
              </a:r>
              <a:endParaRPr lang="cs-CZ">
                <a:effectLst/>
                <a:ea typeface="Calibri" panose="020F0502020204030204" pitchFamily="34" charset="0"/>
                <a:cs typeface="Arial" panose="020B0604020202020204" pitchFamily="34" charset="0"/>
              </a:endParaRPr>
            </a:p>
          </p:txBody>
        </p:sp>
        <p:sp>
          <p:nvSpPr>
            <p:cNvPr id="5" name="Obdélník 4">
              <a:extLst>
                <a:ext uri="{FF2B5EF4-FFF2-40B4-BE49-F238E27FC236}">
                  <a16:creationId xmlns:a16="http://schemas.microsoft.com/office/drawing/2014/main" id="{5081DAE4-A26C-4405-B3A7-E06509E15EA9}"/>
                </a:ext>
              </a:extLst>
            </p:cNvPr>
            <p:cNvSpPr/>
            <p:nvPr/>
          </p:nvSpPr>
          <p:spPr>
            <a:xfrm>
              <a:off x="0" y="0"/>
              <a:ext cx="2181225" cy="326707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85750" indent="-285750" algn="ctr">
                <a:lnSpc>
                  <a:spcPct val="107000"/>
                </a:lnSpc>
                <a:spcAft>
                  <a:spcPts val="1200"/>
                </a:spcAft>
                <a:buFont typeface="Arial" panose="020B0604020202020204" pitchFamily="34" charset="0"/>
                <a:buChar char="•"/>
              </a:pPr>
              <a:r>
                <a:rPr lang="en-GB" b="1">
                  <a:effectLst/>
                  <a:ea typeface="Calibri" panose="020F0502020204030204" pitchFamily="34" charset="0"/>
                  <a:cs typeface="Arial" panose="020B0604020202020204" pitchFamily="34" charset="0"/>
                </a:rPr>
                <a:t>Specialista HR v soukromých           i veřejných organizacích</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Odborník na zaměstnanost </a:t>
              </a:r>
              <a:r>
                <a:rPr lang="en-GB">
                  <a:effectLst/>
                  <a:ea typeface="Calibri" panose="020F0502020204030204" pitchFamily="34" charset="0"/>
                  <a:cs typeface="Arial" panose="020B0604020202020204" pitchFamily="34" charset="0"/>
                </a:rPr>
                <a:t>(personální agentury, ÚP, neziskovky…)</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Odborník na vzdělávání                    a rozvoj lidí                               </a:t>
              </a:r>
              <a:r>
                <a:rPr lang="en-GB">
                  <a:effectLst/>
                  <a:ea typeface="Calibri" panose="020F0502020204030204" pitchFamily="34" charset="0"/>
                  <a:cs typeface="Arial" panose="020B0604020202020204" pitchFamily="34" charset="0"/>
                </a:rPr>
                <a:t>(kariérní poradenství, vzdělávání dospělých…)</a:t>
              </a:r>
              <a:endParaRPr lang="cs-CZ">
                <a:effectLst/>
                <a:ea typeface="Calibri" panose="020F0502020204030204" pitchFamily="34" charset="0"/>
                <a:cs typeface="Arial" panose="020B0604020202020204" pitchFamily="34" charset="0"/>
              </a:endParaRPr>
            </a:p>
            <a:p>
              <a:pPr marL="285750" indent="-285750" algn="ctr">
                <a:lnSpc>
                  <a:spcPct val="107000"/>
                </a:lnSpc>
                <a:spcAft>
                  <a:spcPts val="800"/>
                </a:spcAft>
                <a:buFont typeface="Arial" panose="020B0604020202020204" pitchFamily="34" charset="0"/>
                <a:buChar char="•"/>
              </a:pPr>
              <a:r>
                <a:rPr lang="en-GB" b="1">
                  <a:effectLst/>
                  <a:ea typeface="Calibri" panose="020F0502020204030204" pitchFamily="34" charset="0"/>
                  <a:cs typeface="Arial" panose="020B0604020202020204" pitchFamily="34" charset="0"/>
                </a:rPr>
                <a:t>Odborník v souvisejících oblastech </a:t>
              </a:r>
              <a:r>
                <a:rPr lang="cs-CZ" b="1">
                  <a:ea typeface="Calibri" panose="020F0502020204030204" pitchFamily="34" charset="0"/>
                  <a:cs typeface="Arial" panose="020B0604020202020204" pitchFamily="34" charset="0"/>
                </a:rPr>
                <a:t>                              </a:t>
              </a:r>
              <a:r>
                <a:rPr lang="en-GB">
                  <a:effectLst/>
                  <a:ea typeface="Calibri" panose="020F0502020204030204" pitchFamily="34" charset="0"/>
                  <a:cs typeface="Arial" panose="020B0604020202020204" pitchFamily="34" charset="0"/>
                </a:rPr>
                <a:t>(sociální začleňování, bydlení, veřejné zdraví, rodina)</a:t>
              </a:r>
              <a:endParaRPr lang="cs-CZ">
                <a:effectLst/>
                <a:ea typeface="Calibri" panose="020F0502020204030204" pitchFamily="34" charset="0"/>
                <a:cs typeface="Arial" panose="020B0604020202020204" pitchFamily="34" charset="0"/>
              </a:endParaRPr>
            </a:p>
          </p:txBody>
        </p:sp>
        <p:sp>
          <p:nvSpPr>
            <p:cNvPr id="6" name="Šipka: doprava 5">
              <a:extLst>
                <a:ext uri="{FF2B5EF4-FFF2-40B4-BE49-F238E27FC236}">
                  <a16:creationId xmlns:a16="http://schemas.microsoft.com/office/drawing/2014/main" id="{72B9D96C-8D90-49E0-90B1-E480FA6C0C36}"/>
                </a:ext>
              </a:extLst>
            </p:cNvPr>
            <p:cNvSpPr/>
            <p:nvPr/>
          </p:nvSpPr>
          <p:spPr>
            <a:xfrm>
              <a:off x="2228850" y="1276350"/>
              <a:ext cx="504825" cy="522605"/>
            </a:xfrm>
            <a:prstGeom prst="righ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solidFill>
                  <a:schemeClr val="bg1">
                    <a:lumMod val="50000"/>
                  </a:schemeClr>
                </a:solidFill>
              </a:endParaRPr>
            </a:p>
          </p:txBody>
        </p:sp>
      </p:grpSp>
    </p:spTree>
    <p:extLst>
      <p:ext uri="{BB962C8B-B14F-4D97-AF65-F5344CB8AC3E}">
        <p14:creationId xmlns:p14="http://schemas.microsoft.com/office/powerpoint/2010/main" val="186750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 osoba, různé, skupina&#10;&#10;Popis byl vytvořen automaticky">
            <a:extLst>
              <a:ext uri="{FF2B5EF4-FFF2-40B4-BE49-F238E27FC236}">
                <a16:creationId xmlns:a16="http://schemas.microsoft.com/office/drawing/2014/main" id="{53902A3F-637B-6C2A-511D-76CDBA8B8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572500" cy="6858000"/>
          </a:xfrm>
          <a:prstGeom prst="rect">
            <a:avLst/>
          </a:prstGeom>
        </p:spPr>
      </p:pic>
      <p:sp>
        <p:nvSpPr>
          <p:cNvPr id="6" name="TextovéPole 5">
            <a:extLst>
              <a:ext uri="{FF2B5EF4-FFF2-40B4-BE49-F238E27FC236}">
                <a16:creationId xmlns:a16="http://schemas.microsoft.com/office/drawing/2014/main" id="{0B9E0757-DAC2-E3C0-7BB3-96E1BEB7C15B}"/>
              </a:ext>
            </a:extLst>
          </p:cNvPr>
          <p:cNvSpPr txBox="1"/>
          <p:nvPr/>
        </p:nvSpPr>
        <p:spPr>
          <a:xfrm>
            <a:off x="9468091" y="2824223"/>
            <a:ext cx="1678329" cy="1569660"/>
          </a:xfrm>
          <a:prstGeom prst="rect">
            <a:avLst/>
          </a:prstGeom>
          <a:noFill/>
        </p:spPr>
        <p:txBody>
          <a:bodyPr wrap="square" rtlCol="0">
            <a:spAutoFit/>
          </a:bodyPr>
          <a:lstStyle/>
          <a:p>
            <a:pPr algn="ctr"/>
            <a:r>
              <a:rPr lang="cs-CZ" sz="2400" b="1" dirty="0">
                <a:solidFill>
                  <a:schemeClr val="tx2"/>
                </a:solidFill>
              </a:rPr>
              <a:t>Bakaláři a magistři VSPLZ 2022</a:t>
            </a:r>
          </a:p>
        </p:txBody>
      </p:sp>
    </p:spTree>
    <p:extLst>
      <p:ext uri="{BB962C8B-B14F-4D97-AF65-F5344CB8AC3E}">
        <p14:creationId xmlns:p14="http://schemas.microsoft.com/office/powerpoint/2010/main" val="190982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text 5"/>
          <p:cNvSpPr>
            <a:spLocks noGrp="1"/>
          </p:cNvSpPr>
          <p:nvPr>
            <p:ph type="body"/>
          </p:nvPr>
        </p:nvSpPr>
        <p:spPr>
          <a:xfrm>
            <a:off x="635787" y="1916935"/>
            <a:ext cx="8710232" cy="4834739"/>
          </a:xfrm>
        </p:spPr>
        <p:txBody>
          <a:bodyPr/>
          <a:lstStyle/>
          <a:p>
            <a:pPr algn="ctr"/>
            <a:r>
              <a:rPr lang="cs-CZ" sz="2800" b="1" dirty="0"/>
              <a:t> </a:t>
            </a:r>
          </a:p>
          <a:p>
            <a:pPr algn="ctr"/>
            <a:endParaRPr lang="cs-CZ" sz="2800" b="1" dirty="0"/>
          </a:p>
        </p:txBody>
      </p:sp>
      <p:sp>
        <p:nvSpPr>
          <p:cNvPr id="2" name="Rectangle 1">
            <a:extLst>
              <a:ext uri="{FF2B5EF4-FFF2-40B4-BE49-F238E27FC236}">
                <a16:creationId xmlns:a16="http://schemas.microsoft.com/office/drawing/2014/main" id="{5F5DA11E-E4DE-469D-AD81-C1D1D9B04B5D}"/>
              </a:ext>
            </a:extLst>
          </p:cNvPr>
          <p:cNvSpPr>
            <a:spLocks noChangeArrowheads="1"/>
          </p:cNvSpPr>
          <p:nvPr/>
        </p:nvSpPr>
        <p:spPr bwMode="auto">
          <a:xfrm>
            <a:off x="359340" y="5501049"/>
            <a:ext cx="12192000"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1" i="0" u="none" strike="noStrike" cap="none" normalizeH="0" baseline="0" dirty="0">
              <a:ln>
                <a:noFill/>
              </a:ln>
              <a:solidFill>
                <a:schemeClr val="tx1"/>
              </a:solidFill>
              <a:effectLst/>
              <a:latin typeface="Arial" panose="020B0604020202020204" pitchFamily="34" charset="0"/>
            </a:endParaRPr>
          </a:p>
        </p:txBody>
      </p:sp>
      <p:pic>
        <p:nvPicPr>
          <p:cNvPr id="10" name="Obrázek 9">
            <a:extLst>
              <a:ext uri="{FF2B5EF4-FFF2-40B4-BE49-F238E27FC236}">
                <a16:creationId xmlns:a16="http://schemas.microsoft.com/office/drawing/2014/main" id="{5FD6F6BE-40EF-4A26-952C-9A92A7065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58" y="0"/>
            <a:ext cx="12263215" cy="7007550"/>
          </a:xfrm>
          <a:prstGeom prst="rect">
            <a:avLst/>
          </a:prstGeom>
        </p:spPr>
      </p:pic>
    </p:spTree>
    <p:extLst>
      <p:ext uri="{BB962C8B-B14F-4D97-AF65-F5344CB8AC3E}">
        <p14:creationId xmlns:p14="http://schemas.microsoft.com/office/powerpoint/2010/main" val="224794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C36D427-E68F-FA68-7A37-0B4C14184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7679" y="0"/>
            <a:ext cx="4204321" cy="2964333"/>
          </a:xfrm>
          <a:prstGeom prst="rect">
            <a:avLst/>
          </a:prstGeom>
        </p:spPr>
      </p:pic>
      <p:pic>
        <p:nvPicPr>
          <p:cNvPr id="7" name="Obrázek 6" descr="Obsah obrázku text&#10;&#10;Popis byl vytvořen automaticky">
            <a:extLst>
              <a:ext uri="{FF2B5EF4-FFF2-40B4-BE49-F238E27FC236}">
                <a16:creationId xmlns:a16="http://schemas.microsoft.com/office/drawing/2014/main" id="{DC21C5F4-A9F3-B54C-3CD1-2C69642D3A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645" y="2875407"/>
            <a:ext cx="4006644" cy="2954348"/>
          </a:xfrm>
          <a:prstGeom prst="rect">
            <a:avLst/>
          </a:prstGeom>
        </p:spPr>
      </p:pic>
      <p:pic>
        <p:nvPicPr>
          <p:cNvPr id="9" name="Obrázek 8">
            <a:extLst>
              <a:ext uri="{FF2B5EF4-FFF2-40B4-BE49-F238E27FC236}">
                <a16:creationId xmlns:a16="http://schemas.microsoft.com/office/drawing/2014/main" id="{68BBB2DF-2DBC-F42E-24AD-6F70BF07A3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289" y="2866561"/>
            <a:ext cx="4178711" cy="2930917"/>
          </a:xfrm>
          <a:prstGeom prst="rect">
            <a:avLst/>
          </a:prstGeom>
        </p:spPr>
      </p:pic>
      <p:pic>
        <p:nvPicPr>
          <p:cNvPr id="11" name="Obrázek 10">
            <a:extLst>
              <a:ext uri="{FF2B5EF4-FFF2-40B4-BE49-F238E27FC236}">
                <a16:creationId xmlns:a16="http://schemas.microsoft.com/office/drawing/2014/main" id="{D6AC60E7-2AF4-9B2C-F7ED-B642A0244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75372"/>
            <a:ext cx="4006645" cy="2832698"/>
          </a:xfrm>
          <a:prstGeom prst="rect">
            <a:avLst/>
          </a:prstGeom>
        </p:spPr>
      </p:pic>
      <p:pic>
        <p:nvPicPr>
          <p:cNvPr id="13" name="Obrázek 12" descr="Obsah obrázku text&#10;&#10;Popis byl vytvořen automaticky">
            <a:extLst>
              <a:ext uri="{FF2B5EF4-FFF2-40B4-BE49-F238E27FC236}">
                <a16:creationId xmlns:a16="http://schemas.microsoft.com/office/drawing/2014/main" id="{D262AAB4-051E-538C-8482-DF9FA33C2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6644" y="5146"/>
            <a:ext cx="4006645" cy="2883250"/>
          </a:xfrm>
          <a:prstGeom prst="rect">
            <a:avLst/>
          </a:prstGeom>
        </p:spPr>
      </p:pic>
      <p:pic>
        <p:nvPicPr>
          <p:cNvPr id="15" name="Obrázek 14" descr="Obsah obrázku text&#10;&#10;Popis byl vytvořen automaticky">
            <a:extLst>
              <a:ext uri="{FF2B5EF4-FFF2-40B4-BE49-F238E27FC236}">
                <a16:creationId xmlns:a16="http://schemas.microsoft.com/office/drawing/2014/main" id="{B47B4898-3899-9CDB-065E-403BE1276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579" y="-25671"/>
            <a:ext cx="4109224" cy="2905221"/>
          </a:xfrm>
          <a:prstGeom prst="rect">
            <a:avLst/>
          </a:prstGeom>
        </p:spPr>
      </p:pic>
      <p:sp>
        <p:nvSpPr>
          <p:cNvPr id="16" name="TextovéPole 15">
            <a:extLst>
              <a:ext uri="{FF2B5EF4-FFF2-40B4-BE49-F238E27FC236}">
                <a16:creationId xmlns:a16="http://schemas.microsoft.com/office/drawing/2014/main" id="{8AF7B692-C449-9A6C-BAA2-364E79C2BF3F}"/>
              </a:ext>
            </a:extLst>
          </p:cNvPr>
          <p:cNvSpPr txBox="1"/>
          <p:nvPr/>
        </p:nvSpPr>
        <p:spPr>
          <a:xfrm>
            <a:off x="266218" y="5937813"/>
            <a:ext cx="11702005" cy="461665"/>
          </a:xfrm>
          <a:prstGeom prst="rect">
            <a:avLst/>
          </a:prstGeom>
          <a:noFill/>
        </p:spPr>
        <p:txBody>
          <a:bodyPr wrap="square" rtlCol="0">
            <a:spAutoFit/>
          </a:bodyPr>
          <a:lstStyle/>
          <a:p>
            <a:pPr algn="ctr"/>
            <a:r>
              <a:rPr lang="cs-CZ" sz="2400" b="1" dirty="0">
                <a:solidFill>
                  <a:schemeClr val="tx2"/>
                </a:solidFill>
              </a:rPr>
              <a:t>RŮZNORODÁ A ŠIROKÁ UPLATNITELNOST ABSOLVENTŮ</a:t>
            </a:r>
          </a:p>
        </p:txBody>
      </p:sp>
    </p:spTree>
    <p:extLst>
      <p:ext uri="{BB962C8B-B14F-4D97-AF65-F5344CB8AC3E}">
        <p14:creationId xmlns:p14="http://schemas.microsoft.com/office/powerpoint/2010/main" val="44702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92442D-1212-4FF1-9478-ED12B96C5E7F}"/>
              </a:ext>
            </a:extLst>
          </p:cNvPr>
          <p:cNvSpPr>
            <a:spLocks noGrp="1"/>
          </p:cNvSpPr>
          <p:nvPr>
            <p:ph type="title"/>
          </p:nvPr>
        </p:nvSpPr>
        <p:spPr/>
        <p:txBody>
          <a:bodyPr/>
          <a:lstStyle/>
          <a:p>
            <a:pPr algn="r"/>
            <a:r>
              <a:rPr lang="cs-CZ" dirty="0"/>
              <a:t>					</a:t>
            </a:r>
            <a:r>
              <a:rPr lang="cs-CZ" dirty="0">
                <a:solidFill>
                  <a:schemeClr val="tx2"/>
                </a:solidFill>
              </a:rPr>
              <a:t>Absolventi červen 2024</a:t>
            </a:r>
          </a:p>
        </p:txBody>
      </p:sp>
      <p:sp>
        <p:nvSpPr>
          <p:cNvPr id="3" name="Zástupný text 2">
            <a:extLst>
              <a:ext uri="{FF2B5EF4-FFF2-40B4-BE49-F238E27FC236}">
                <a16:creationId xmlns:a16="http://schemas.microsoft.com/office/drawing/2014/main" id="{E82B156F-279C-41AF-B88B-3DDE32D0089B}"/>
              </a:ext>
            </a:extLst>
          </p:cNvPr>
          <p:cNvSpPr>
            <a:spLocks noGrp="1"/>
          </p:cNvSpPr>
          <p:nvPr>
            <p:ph type="body"/>
          </p:nvPr>
        </p:nvSpPr>
        <p:spPr>
          <a:xfrm>
            <a:off x="609480" y="2010920"/>
            <a:ext cx="5384920" cy="4573480"/>
          </a:xfrm>
        </p:spPr>
        <p:txBody>
          <a:bodyPr>
            <a:normAutofit fontScale="25000" lnSpcReduction="20000"/>
          </a:bodyPr>
          <a:lstStyle/>
          <a:p>
            <a:pPr>
              <a:lnSpc>
                <a:spcPct val="120000"/>
              </a:lnSpc>
              <a:spcBef>
                <a:spcPts val="0"/>
              </a:spcBef>
            </a:pPr>
            <a:r>
              <a:rPr lang="cs-CZ" sz="4800" dirty="0" err="1"/>
              <a:t>Recruiter</a:t>
            </a:r>
            <a:r>
              <a:rPr lang="cs-CZ" sz="4800" dirty="0"/>
              <a:t> </a:t>
            </a:r>
            <a:r>
              <a:rPr lang="cs-CZ" sz="4800" dirty="0" err="1"/>
              <a:t>specialist</a:t>
            </a:r>
            <a:r>
              <a:rPr lang="cs-CZ" sz="4800" dirty="0"/>
              <a:t> </a:t>
            </a:r>
            <a:r>
              <a:rPr lang="cs-CZ" sz="4800" dirty="0">
                <a:hlinkClick r:id="rId2"/>
              </a:rPr>
              <a:t>https://www.linkedin.com/in/veronika-březovská-212125295/</a:t>
            </a:r>
            <a:r>
              <a:rPr lang="cs-CZ" sz="4800" dirty="0"/>
              <a:t> </a:t>
            </a:r>
          </a:p>
          <a:p>
            <a:pPr>
              <a:lnSpc>
                <a:spcPct val="120000"/>
              </a:lnSpc>
              <a:spcBef>
                <a:spcPts val="0"/>
              </a:spcBef>
            </a:pPr>
            <a:r>
              <a:rPr lang="cs-CZ" sz="4800" dirty="0"/>
              <a:t>HR </a:t>
            </a:r>
            <a:r>
              <a:rPr lang="cs-CZ" sz="4800" dirty="0" err="1"/>
              <a:t>generalist</a:t>
            </a:r>
            <a:r>
              <a:rPr lang="cs-CZ" sz="4800" dirty="0"/>
              <a:t> </a:t>
            </a:r>
            <a:r>
              <a:rPr lang="cs-CZ" sz="4800" dirty="0">
                <a:hlinkClick r:id="rId3"/>
              </a:rPr>
              <a:t>https://www.linkedin.com/in/</a:t>
            </a:r>
            <a:r>
              <a:rPr lang="cs-CZ" sz="4800" dirty="0" err="1">
                <a:hlinkClick r:id="rId3"/>
              </a:rPr>
              <a:t>klára-divišová</a:t>
            </a:r>
            <a:r>
              <a:rPr lang="cs-CZ" sz="4800" dirty="0">
                <a:hlinkClick r:id="rId3"/>
              </a:rPr>
              <a:t>/</a:t>
            </a:r>
            <a:r>
              <a:rPr lang="cs-CZ" sz="4800" dirty="0"/>
              <a:t> </a:t>
            </a:r>
          </a:p>
          <a:p>
            <a:pPr>
              <a:lnSpc>
                <a:spcPct val="120000"/>
              </a:lnSpc>
              <a:spcBef>
                <a:spcPts val="0"/>
              </a:spcBef>
            </a:pPr>
            <a:r>
              <a:rPr lang="cs-CZ" sz="4800" dirty="0" err="1"/>
              <a:t>Recruitment</a:t>
            </a:r>
            <a:r>
              <a:rPr lang="cs-CZ" sz="4800" dirty="0"/>
              <a:t> </a:t>
            </a:r>
            <a:r>
              <a:rPr lang="cs-CZ" sz="4800" dirty="0" err="1"/>
              <a:t>consultant</a:t>
            </a:r>
            <a:r>
              <a:rPr lang="cs-CZ" sz="4800" dirty="0"/>
              <a:t> </a:t>
            </a:r>
            <a:r>
              <a:rPr lang="cs-CZ" sz="4800" dirty="0">
                <a:hlinkClick r:id="rId4"/>
              </a:rPr>
              <a:t>https://www.linkedin.com/in/denisa-karolyova/</a:t>
            </a:r>
            <a:r>
              <a:rPr lang="cs-CZ" sz="4800" dirty="0"/>
              <a:t> </a:t>
            </a:r>
          </a:p>
          <a:p>
            <a:pPr>
              <a:lnSpc>
                <a:spcPct val="120000"/>
              </a:lnSpc>
              <a:spcBef>
                <a:spcPts val="0"/>
              </a:spcBef>
            </a:pPr>
            <a:r>
              <a:rPr lang="cs-CZ" sz="4800" dirty="0" err="1"/>
              <a:t>Human</a:t>
            </a:r>
            <a:r>
              <a:rPr lang="cs-CZ" sz="4800" dirty="0"/>
              <a:t> </a:t>
            </a:r>
            <a:r>
              <a:rPr lang="cs-CZ" sz="4800" dirty="0" err="1"/>
              <a:t>resources</a:t>
            </a:r>
            <a:r>
              <a:rPr lang="cs-CZ" sz="4800" dirty="0"/>
              <a:t> </a:t>
            </a:r>
            <a:r>
              <a:rPr lang="cs-CZ" sz="4800" dirty="0" err="1"/>
              <a:t>officer</a:t>
            </a:r>
            <a:r>
              <a:rPr lang="cs-CZ" sz="4800" dirty="0"/>
              <a:t> </a:t>
            </a:r>
            <a:r>
              <a:rPr lang="cs-CZ" sz="4800" dirty="0">
                <a:hlinkClick r:id="rId5"/>
              </a:rPr>
              <a:t>https://www.linkedin.com/in/michaela-vesel%C3%A1-0202b9298/</a:t>
            </a:r>
            <a:r>
              <a:rPr lang="cs-CZ" sz="4800" dirty="0"/>
              <a:t> </a:t>
            </a:r>
          </a:p>
          <a:p>
            <a:pPr>
              <a:lnSpc>
                <a:spcPct val="120000"/>
              </a:lnSpc>
              <a:spcBef>
                <a:spcPts val="0"/>
              </a:spcBef>
            </a:pPr>
            <a:r>
              <a:rPr lang="cs-CZ" sz="4800" dirty="0"/>
              <a:t>HR </a:t>
            </a:r>
            <a:r>
              <a:rPr lang="cs-CZ" sz="4800" dirty="0" err="1"/>
              <a:t>specialist</a:t>
            </a:r>
            <a:r>
              <a:rPr lang="cs-CZ" sz="4800" dirty="0"/>
              <a:t> </a:t>
            </a:r>
            <a:r>
              <a:rPr lang="cs-CZ" sz="4800" dirty="0">
                <a:hlinkClick r:id="rId6"/>
              </a:rPr>
              <a:t>https://www.linkedin.com/in/</a:t>
            </a:r>
            <a:r>
              <a:rPr lang="cs-CZ" sz="4800" dirty="0" err="1">
                <a:hlinkClick r:id="rId6"/>
              </a:rPr>
              <a:t>pavlína-dosoudilová</a:t>
            </a:r>
            <a:r>
              <a:rPr lang="cs-CZ" sz="4800" dirty="0">
                <a:hlinkClick r:id="rId6"/>
              </a:rPr>
              <a:t>/</a:t>
            </a:r>
            <a:endParaRPr lang="cs-CZ" sz="4800" dirty="0"/>
          </a:p>
          <a:p>
            <a:pPr>
              <a:lnSpc>
                <a:spcPct val="120000"/>
              </a:lnSpc>
              <a:spcBef>
                <a:spcPts val="0"/>
              </a:spcBef>
            </a:pPr>
            <a:r>
              <a:rPr lang="cs-CZ" sz="4800" dirty="0"/>
              <a:t>Sociální pracovník </a:t>
            </a:r>
            <a:r>
              <a:rPr lang="cs-CZ" sz="4800" dirty="0">
                <a:hlinkClick r:id="rId7"/>
              </a:rPr>
              <a:t>https://www.linkedin.com/in/</a:t>
            </a:r>
            <a:r>
              <a:rPr lang="cs-CZ" sz="4800" dirty="0" err="1">
                <a:hlinkClick r:id="rId7"/>
              </a:rPr>
              <a:t>petra</a:t>
            </a:r>
            <a:r>
              <a:rPr lang="cs-CZ" sz="4800" dirty="0">
                <a:hlinkClick r:id="rId7"/>
              </a:rPr>
              <a:t>-lavičková/</a:t>
            </a:r>
            <a:endParaRPr lang="cs-CZ" sz="4800" dirty="0"/>
          </a:p>
          <a:p>
            <a:pPr>
              <a:lnSpc>
                <a:spcPct val="120000"/>
              </a:lnSpc>
              <a:spcBef>
                <a:spcPts val="0"/>
              </a:spcBef>
            </a:pPr>
            <a:r>
              <a:rPr lang="cs-CZ" sz="4800" dirty="0" err="1"/>
              <a:t>Commercial</a:t>
            </a:r>
            <a:r>
              <a:rPr lang="cs-CZ" sz="4800" dirty="0"/>
              <a:t> </a:t>
            </a:r>
            <a:r>
              <a:rPr lang="cs-CZ" sz="4800" dirty="0" err="1"/>
              <a:t>strategy</a:t>
            </a:r>
            <a:r>
              <a:rPr lang="cs-CZ" sz="4800" dirty="0"/>
              <a:t> </a:t>
            </a:r>
            <a:r>
              <a:rPr lang="cs-CZ" sz="4800" dirty="0" err="1"/>
              <a:t>associate</a:t>
            </a:r>
            <a:r>
              <a:rPr lang="cs-CZ" sz="4800" dirty="0"/>
              <a:t> </a:t>
            </a:r>
            <a:r>
              <a:rPr lang="cs-CZ" sz="4800" dirty="0">
                <a:hlinkClick r:id="rId8"/>
              </a:rPr>
              <a:t>https://www.linkedin.com/in/aimanalmasani/</a:t>
            </a:r>
            <a:r>
              <a:rPr lang="cs-CZ" sz="4800" dirty="0"/>
              <a:t> </a:t>
            </a:r>
          </a:p>
          <a:p>
            <a:pPr>
              <a:lnSpc>
                <a:spcPct val="120000"/>
              </a:lnSpc>
              <a:spcBef>
                <a:spcPts val="0"/>
              </a:spcBef>
            </a:pPr>
            <a:r>
              <a:rPr lang="cs-CZ" sz="4800" dirty="0" err="1"/>
              <a:t>Head</a:t>
            </a:r>
            <a:r>
              <a:rPr lang="cs-CZ" sz="4800" dirty="0"/>
              <a:t> </a:t>
            </a:r>
            <a:r>
              <a:rPr lang="cs-CZ" sz="4800" dirty="0" err="1"/>
              <a:t>of</a:t>
            </a:r>
            <a:r>
              <a:rPr lang="cs-CZ" sz="4800" dirty="0"/>
              <a:t> </a:t>
            </a:r>
            <a:r>
              <a:rPr lang="cs-CZ" sz="4800" dirty="0" err="1"/>
              <a:t>human</a:t>
            </a:r>
            <a:r>
              <a:rPr lang="cs-CZ" sz="4800" dirty="0"/>
              <a:t> </a:t>
            </a:r>
            <a:r>
              <a:rPr lang="cs-CZ" sz="4800" dirty="0" err="1"/>
              <a:t>resources</a:t>
            </a:r>
            <a:r>
              <a:rPr lang="cs-CZ" sz="4800" dirty="0"/>
              <a:t> </a:t>
            </a:r>
            <a:r>
              <a:rPr lang="cs-CZ" sz="4800" dirty="0">
                <a:hlinkClick r:id="rId9"/>
              </a:rPr>
              <a:t>https://www.linkedin.com/in/eva-gunišová-1a5aa5136/</a:t>
            </a:r>
            <a:r>
              <a:rPr lang="cs-CZ" sz="4800" dirty="0"/>
              <a:t> </a:t>
            </a:r>
          </a:p>
          <a:p>
            <a:pPr>
              <a:lnSpc>
                <a:spcPct val="120000"/>
              </a:lnSpc>
              <a:spcBef>
                <a:spcPts val="0"/>
              </a:spcBef>
            </a:pPr>
            <a:r>
              <a:rPr lang="cs-CZ" sz="4800" dirty="0"/>
              <a:t>Specialista pro správu lidských zdrojů </a:t>
            </a:r>
            <a:r>
              <a:rPr lang="cs-CZ" sz="4800" dirty="0">
                <a:hlinkClick r:id="rId10"/>
              </a:rPr>
              <a:t>https://www.linkedin.com/in/tereza-hanuliaková-754226203/</a:t>
            </a:r>
            <a:r>
              <a:rPr lang="cs-CZ" sz="4800" dirty="0"/>
              <a:t> </a:t>
            </a:r>
          </a:p>
          <a:p>
            <a:pPr>
              <a:lnSpc>
                <a:spcPct val="120000"/>
              </a:lnSpc>
              <a:spcBef>
                <a:spcPts val="0"/>
              </a:spcBef>
            </a:pPr>
            <a:r>
              <a:rPr lang="cs-CZ" sz="4800" dirty="0"/>
              <a:t>HR </a:t>
            </a:r>
            <a:r>
              <a:rPr lang="cs-CZ" sz="4800" dirty="0" err="1"/>
              <a:t>operation</a:t>
            </a:r>
            <a:r>
              <a:rPr lang="cs-CZ" sz="4800" dirty="0"/>
              <a:t> </a:t>
            </a:r>
            <a:r>
              <a:rPr lang="cs-CZ" sz="4800" dirty="0" err="1"/>
              <a:t>specialist</a:t>
            </a:r>
            <a:r>
              <a:rPr lang="cs-CZ" sz="4800" dirty="0"/>
              <a:t> </a:t>
            </a:r>
            <a:r>
              <a:rPr lang="cs-CZ" sz="4800" dirty="0">
                <a:hlinkClick r:id="rId11"/>
              </a:rPr>
              <a:t>https://www.linkedin.com/in/krist%C3%BDna-rauchová-7134a913a/</a:t>
            </a:r>
            <a:r>
              <a:rPr lang="cs-CZ" sz="4800" dirty="0"/>
              <a:t> </a:t>
            </a:r>
          </a:p>
          <a:p>
            <a:pPr>
              <a:lnSpc>
                <a:spcPct val="120000"/>
              </a:lnSpc>
              <a:spcBef>
                <a:spcPts val="0"/>
              </a:spcBef>
            </a:pPr>
            <a:r>
              <a:rPr lang="cs-CZ" sz="4800" dirty="0"/>
              <a:t>HR business </a:t>
            </a:r>
            <a:r>
              <a:rPr lang="cs-CZ" sz="4800" dirty="0" err="1"/>
              <a:t>specialist</a:t>
            </a:r>
            <a:r>
              <a:rPr lang="cs-CZ" sz="4800" dirty="0"/>
              <a:t> </a:t>
            </a:r>
            <a:r>
              <a:rPr lang="cs-CZ" sz="4800" dirty="0">
                <a:hlinkClick r:id="rId12"/>
              </a:rPr>
              <a:t>https://www.linkedin.com/in/eva-bičanová-710748278/</a:t>
            </a:r>
            <a:r>
              <a:rPr lang="cs-CZ" sz="4800" dirty="0"/>
              <a:t> </a:t>
            </a:r>
          </a:p>
          <a:p>
            <a:pPr>
              <a:lnSpc>
                <a:spcPct val="120000"/>
              </a:lnSpc>
              <a:spcBef>
                <a:spcPts val="0"/>
              </a:spcBef>
            </a:pPr>
            <a:r>
              <a:rPr lang="cs-CZ" sz="4800" dirty="0"/>
              <a:t>HR and marketing manager </a:t>
            </a:r>
            <a:r>
              <a:rPr lang="cs-CZ" sz="4800" dirty="0">
                <a:hlinkClick r:id="rId13"/>
              </a:rPr>
              <a:t>https://www.linkedin.com/in/eliskaklaclova/</a:t>
            </a:r>
            <a:r>
              <a:rPr lang="cs-CZ" sz="4800" dirty="0"/>
              <a:t> </a:t>
            </a:r>
          </a:p>
          <a:p>
            <a:pPr>
              <a:lnSpc>
                <a:spcPct val="120000"/>
              </a:lnSpc>
              <a:spcBef>
                <a:spcPts val="0"/>
              </a:spcBef>
            </a:pPr>
            <a:r>
              <a:rPr lang="cs-CZ" sz="4800" dirty="0"/>
              <a:t>HR </a:t>
            </a:r>
            <a:r>
              <a:rPr lang="cs-CZ" sz="4800" dirty="0" err="1"/>
              <a:t>specialist</a:t>
            </a:r>
            <a:r>
              <a:rPr lang="cs-CZ" sz="4800" dirty="0"/>
              <a:t> </a:t>
            </a:r>
            <a:r>
              <a:rPr lang="cs-CZ" sz="4800" dirty="0">
                <a:hlinkClick r:id="rId14"/>
              </a:rPr>
              <a:t>https://www.linkedin.com/in/adéla-maroušová-3865a7269/</a:t>
            </a:r>
            <a:endParaRPr lang="cs-CZ" sz="4800" dirty="0"/>
          </a:p>
          <a:p>
            <a:pPr>
              <a:lnSpc>
                <a:spcPct val="120000"/>
              </a:lnSpc>
              <a:spcBef>
                <a:spcPts val="0"/>
              </a:spcBef>
            </a:pPr>
            <a:r>
              <a:rPr lang="cs-CZ" sz="4800" dirty="0"/>
              <a:t>HR </a:t>
            </a:r>
            <a:r>
              <a:rPr lang="cs-CZ" sz="4800" dirty="0" err="1"/>
              <a:t>generalist</a:t>
            </a:r>
            <a:r>
              <a:rPr lang="cs-CZ" sz="4800" dirty="0"/>
              <a:t> </a:t>
            </a:r>
            <a:r>
              <a:rPr lang="cs-CZ" sz="4800" dirty="0">
                <a:hlinkClick r:id="rId15"/>
              </a:rPr>
              <a:t>https://www.linkedin.com/in/romana-móžiová-3091a9316/</a:t>
            </a:r>
            <a:endParaRPr lang="cs-CZ" sz="4800" dirty="0"/>
          </a:p>
          <a:p>
            <a:pPr>
              <a:lnSpc>
                <a:spcPct val="120000"/>
              </a:lnSpc>
              <a:spcBef>
                <a:spcPts val="0"/>
              </a:spcBef>
            </a:pPr>
            <a:r>
              <a:rPr lang="cs-CZ" sz="4800" dirty="0"/>
              <a:t>Personální referentka </a:t>
            </a:r>
            <a:r>
              <a:rPr lang="cs-CZ" sz="4800" dirty="0">
                <a:hlinkClick r:id="rId16"/>
              </a:rPr>
              <a:t>https://www.linkedin.com/in/anna-rytířová-052aa8224</a:t>
            </a:r>
            <a:r>
              <a:rPr lang="cs-CZ" sz="3000" dirty="0">
                <a:hlinkClick r:id="rId16"/>
              </a:rPr>
              <a:t>/</a:t>
            </a:r>
            <a:endParaRPr lang="cs-CZ" sz="3000" dirty="0"/>
          </a:p>
          <a:p>
            <a:endParaRPr lang="cs-CZ" dirty="0"/>
          </a:p>
        </p:txBody>
      </p:sp>
      <p:sp>
        <p:nvSpPr>
          <p:cNvPr id="4" name="Zástupný text 2">
            <a:extLst>
              <a:ext uri="{FF2B5EF4-FFF2-40B4-BE49-F238E27FC236}">
                <a16:creationId xmlns:a16="http://schemas.microsoft.com/office/drawing/2014/main" id="{57358215-8C02-4170-81B5-CA6572F6472B}"/>
              </a:ext>
            </a:extLst>
          </p:cNvPr>
          <p:cNvSpPr txBox="1">
            <a:spLocks/>
          </p:cNvSpPr>
          <p:nvPr/>
        </p:nvSpPr>
        <p:spPr>
          <a:xfrm>
            <a:off x="6288920" y="2010160"/>
            <a:ext cx="5384920" cy="4573480"/>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cs-CZ" dirty="0"/>
          </a:p>
        </p:txBody>
      </p:sp>
      <p:sp>
        <p:nvSpPr>
          <p:cNvPr id="6" name="TextovéPole 5">
            <a:extLst>
              <a:ext uri="{FF2B5EF4-FFF2-40B4-BE49-F238E27FC236}">
                <a16:creationId xmlns:a16="http://schemas.microsoft.com/office/drawing/2014/main" id="{9DCE3112-B8E8-4012-8DC4-E6DE5B860B78}"/>
              </a:ext>
            </a:extLst>
          </p:cNvPr>
          <p:cNvSpPr txBox="1"/>
          <p:nvPr/>
        </p:nvSpPr>
        <p:spPr>
          <a:xfrm>
            <a:off x="6502400" y="1930400"/>
            <a:ext cx="5303520" cy="3600986"/>
          </a:xfrm>
          <a:prstGeom prst="rect">
            <a:avLst/>
          </a:prstGeom>
          <a:noFill/>
        </p:spPr>
        <p:txBody>
          <a:bodyPr wrap="square" rtlCol="0">
            <a:spAutoFit/>
          </a:bodyPr>
          <a:lstStyle/>
          <a:p>
            <a:pPr marL="285750" indent="-285750">
              <a:buFont typeface="Arial" panose="020B0604020202020204" pitchFamily="34" charset="0"/>
              <a:buChar char="•"/>
            </a:pPr>
            <a:r>
              <a:rPr lang="cs-CZ" sz="1200" dirty="0"/>
              <a:t>Personalista </a:t>
            </a:r>
            <a:r>
              <a:rPr lang="cs-CZ" sz="1200" dirty="0">
                <a:hlinkClick r:id="rId17"/>
              </a:rPr>
              <a:t>https://www.linkedin.com/in/gabrielagrauerova/</a:t>
            </a:r>
            <a:r>
              <a:rPr lang="cs-CZ" sz="1200" dirty="0"/>
              <a:t> </a:t>
            </a:r>
          </a:p>
          <a:p>
            <a:pPr marL="285750" indent="-285750">
              <a:buFont typeface="Arial" panose="020B0604020202020204" pitchFamily="34" charset="0"/>
              <a:buChar char="•"/>
            </a:pPr>
            <a:r>
              <a:rPr lang="cs-CZ" sz="1200" dirty="0"/>
              <a:t>HR specialista </a:t>
            </a:r>
            <a:r>
              <a:rPr lang="cs-CZ" sz="1200" dirty="0">
                <a:hlinkClick r:id="rId18"/>
              </a:rPr>
              <a:t>https://www.linkedin.com/in/kvetasvobodova/</a:t>
            </a:r>
            <a:r>
              <a:rPr lang="cs-CZ" sz="1200" dirty="0"/>
              <a:t> </a:t>
            </a:r>
          </a:p>
          <a:p>
            <a:pPr marL="285750" indent="-285750">
              <a:buFont typeface="Arial" panose="020B0604020202020204" pitchFamily="34" charset="0"/>
              <a:buChar char="•"/>
            </a:pPr>
            <a:r>
              <a:rPr lang="cs-CZ" sz="1200" dirty="0"/>
              <a:t>HR </a:t>
            </a:r>
            <a:r>
              <a:rPr lang="cs-CZ" sz="1200" dirty="0" err="1"/>
              <a:t>specialist</a:t>
            </a:r>
            <a:r>
              <a:rPr lang="cs-CZ" sz="1200" dirty="0"/>
              <a:t> </a:t>
            </a:r>
            <a:r>
              <a:rPr lang="cs-CZ" sz="1200" dirty="0">
                <a:hlinkClick r:id="rId19"/>
              </a:rPr>
              <a:t>https://www.linkedin.com/in/stella-svobodová-15a7a0268/</a:t>
            </a:r>
            <a:r>
              <a:rPr lang="cs-CZ" sz="1200" dirty="0"/>
              <a:t> </a:t>
            </a:r>
          </a:p>
          <a:p>
            <a:pPr marL="285750" indent="-285750">
              <a:buFont typeface="Arial" panose="020B0604020202020204" pitchFamily="34" charset="0"/>
              <a:buChar char="•"/>
            </a:pPr>
            <a:r>
              <a:rPr lang="cs-CZ" sz="1200" dirty="0"/>
              <a:t>PhD </a:t>
            </a:r>
            <a:r>
              <a:rPr lang="cs-CZ" sz="1200" dirty="0" err="1"/>
              <a:t>researcher</a:t>
            </a:r>
            <a:r>
              <a:rPr lang="cs-CZ" sz="1200" dirty="0"/>
              <a:t> </a:t>
            </a:r>
            <a:r>
              <a:rPr lang="cs-CZ" sz="1200" dirty="0">
                <a:hlinkClick r:id="rId20"/>
              </a:rPr>
              <a:t>https://www.linkedin.com/in/</a:t>
            </a:r>
            <a:r>
              <a:rPr lang="cs-CZ" sz="1200" dirty="0" err="1">
                <a:hlinkClick r:id="rId20"/>
              </a:rPr>
              <a:t>viktória</a:t>
            </a:r>
            <a:r>
              <a:rPr lang="cs-CZ" sz="1200" dirty="0">
                <a:hlinkClick r:id="rId20"/>
              </a:rPr>
              <a:t> </a:t>
            </a:r>
            <a:r>
              <a:rPr lang="cs-CZ" sz="1200" dirty="0" err="1">
                <a:hlinkClick r:id="rId20"/>
              </a:rPr>
              <a:t>jakubičková</a:t>
            </a:r>
            <a:r>
              <a:rPr lang="cs-CZ" sz="1200" dirty="0">
                <a:hlinkClick r:id="rId20"/>
              </a:rPr>
              <a:t>/</a:t>
            </a:r>
            <a:endParaRPr lang="cs-CZ" sz="1200" dirty="0"/>
          </a:p>
          <a:p>
            <a:pPr marL="285750" indent="-285750">
              <a:buFont typeface="Arial" panose="020B0604020202020204" pitchFamily="34" charset="0"/>
              <a:buChar char="•"/>
            </a:pPr>
            <a:r>
              <a:rPr lang="cs-CZ" sz="1200" dirty="0"/>
              <a:t>HR </a:t>
            </a:r>
            <a:r>
              <a:rPr lang="cs-CZ" sz="1200" dirty="0" err="1"/>
              <a:t>generalist</a:t>
            </a:r>
            <a:r>
              <a:rPr lang="cs-CZ" sz="1200" dirty="0"/>
              <a:t> </a:t>
            </a:r>
            <a:r>
              <a:rPr lang="cs-CZ" sz="1200" dirty="0">
                <a:hlinkClick r:id="rId21"/>
              </a:rPr>
              <a:t>https://www.linkedin.com/in/ivana-staňková-b22a91264/</a:t>
            </a:r>
            <a:r>
              <a:rPr lang="cs-CZ" sz="1200" dirty="0"/>
              <a:t> </a:t>
            </a:r>
          </a:p>
          <a:p>
            <a:pPr marL="285750" indent="-285750">
              <a:buFont typeface="Arial" panose="020B0604020202020204" pitchFamily="34" charset="0"/>
              <a:buChar char="•"/>
            </a:pPr>
            <a:r>
              <a:rPr lang="cs-CZ" sz="1200" dirty="0"/>
              <a:t>HR </a:t>
            </a:r>
            <a:r>
              <a:rPr lang="cs-CZ" sz="1200" dirty="0" err="1"/>
              <a:t>administrator</a:t>
            </a:r>
            <a:r>
              <a:rPr lang="cs-CZ" sz="1200" dirty="0"/>
              <a:t> </a:t>
            </a:r>
            <a:r>
              <a:rPr lang="cs-CZ" sz="1200" dirty="0">
                <a:hlinkClick r:id="rId22"/>
              </a:rPr>
              <a:t>https://www.linkedin.com/in/ludmila-vavrová-385543317/</a:t>
            </a:r>
            <a:r>
              <a:rPr lang="cs-CZ" sz="1200" dirty="0"/>
              <a:t> </a:t>
            </a:r>
          </a:p>
          <a:p>
            <a:pPr marL="285750" indent="-285750">
              <a:buFont typeface="Arial" panose="020B0604020202020204" pitchFamily="34" charset="0"/>
              <a:buChar char="•"/>
            </a:pPr>
            <a:r>
              <a:rPr lang="cs-CZ" sz="1200" dirty="0"/>
              <a:t>Manažer pro lidské zdroje </a:t>
            </a:r>
            <a:r>
              <a:rPr lang="cs-CZ" sz="1200" dirty="0">
                <a:hlinkClick r:id="rId23"/>
              </a:rPr>
              <a:t>https://www.linkedin.com/in/jan-tručka-3aa2922a5/</a:t>
            </a:r>
            <a:r>
              <a:rPr lang="cs-CZ" sz="1200" dirty="0"/>
              <a:t> </a:t>
            </a:r>
          </a:p>
          <a:p>
            <a:pPr marL="285750" indent="-285750">
              <a:buFont typeface="Arial" panose="020B0604020202020204" pitchFamily="34" charset="0"/>
              <a:buChar char="•"/>
            </a:pPr>
            <a:r>
              <a:rPr lang="cs-CZ" sz="1200" dirty="0"/>
              <a:t>HR team leader </a:t>
            </a:r>
            <a:r>
              <a:rPr lang="cs-CZ" sz="1200" dirty="0">
                <a:hlinkClick r:id="rId24"/>
              </a:rPr>
              <a:t>https://www.linkedin.com/in/jana-ryskova/</a:t>
            </a:r>
            <a:r>
              <a:rPr lang="cs-CZ" sz="1200" dirty="0"/>
              <a:t> </a:t>
            </a:r>
          </a:p>
          <a:p>
            <a:pPr marL="285750" indent="-285750">
              <a:buFont typeface="Arial" panose="020B0604020202020204" pitchFamily="34" charset="0"/>
              <a:buChar char="•"/>
            </a:pPr>
            <a:r>
              <a:rPr lang="cs-CZ" sz="1200" dirty="0"/>
              <a:t>Specialista náboru </a:t>
            </a:r>
            <a:r>
              <a:rPr lang="cs-CZ" sz="1200" dirty="0">
                <a:hlinkClick r:id="rId25"/>
              </a:rPr>
              <a:t>https://www.linkedin.com/in/jana-vřesňáková-1466a0156/</a:t>
            </a:r>
            <a:r>
              <a:rPr lang="cs-CZ" sz="1200" dirty="0"/>
              <a:t> </a:t>
            </a:r>
          </a:p>
          <a:p>
            <a:pPr marL="285750" indent="-285750">
              <a:buFont typeface="Arial" panose="020B0604020202020204" pitchFamily="34" charset="0"/>
              <a:buChar char="•"/>
            </a:pPr>
            <a:r>
              <a:rPr lang="cs-CZ" sz="1200" dirty="0"/>
              <a:t>Organizační manažer </a:t>
            </a:r>
            <a:r>
              <a:rPr lang="cs-CZ" sz="1200" dirty="0">
                <a:hlinkClick r:id="rId26"/>
              </a:rPr>
              <a:t>https://www.linkedin.com/in/adéla-zajíčková-6bb101346/</a:t>
            </a:r>
            <a:r>
              <a:rPr lang="cs-CZ" sz="1200" dirty="0"/>
              <a:t> </a:t>
            </a:r>
          </a:p>
          <a:p>
            <a:pPr marL="285750" indent="-285750">
              <a:buFont typeface="Arial" panose="020B0604020202020204" pitchFamily="34" charset="0"/>
              <a:buChar char="•"/>
            </a:pPr>
            <a:r>
              <a:rPr lang="cs-CZ" sz="1200" dirty="0"/>
              <a:t>Odborný referent projektů </a:t>
            </a:r>
            <a:r>
              <a:rPr lang="cs-CZ" sz="1200" dirty="0">
                <a:hlinkClick r:id="rId27"/>
              </a:rPr>
              <a:t>https://www.linkedin.com/in/</a:t>
            </a:r>
            <a:r>
              <a:rPr lang="cs-CZ" sz="1200" dirty="0" err="1">
                <a:hlinkClick r:id="rId27"/>
              </a:rPr>
              <a:t>magdaléna-tichavská</a:t>
            </a:r>
            <a:r>
              <a:rPr lang="cs-CZ" sz="1200" dirty="0">
                <a:hlinkClick r:id="rId27"/>
              </a:rPr>
              <a:t>/</a:t>
            </a:r>
            <a:endParaRPr lang="cs-CZ" sz="1200" dirty="0"/>
          </a:p>
          <a:p>
            <a:pPr marL="285750" indent="-285750">
              <a:buFont typeface="Arial" panose="020B0604020202020204" pitchFamily="34" charset="0"/>
              <a:buChar char="•"/>
            </a:pPr>
            <a:r>
              <a:rPr lang="cs-CZ" sz="1200" dirty="0"/>
              <a:t>HR </a:t>
            </a:r>
            <a:r>
              <a:rPr lang="cs-CZ" sz="1200" dirty="0" err="1"/>
              <a:t>operations</a:t>
            </a:r>
            <a:r>
              <a:rPr lang="cs-CZ" sz="1200" dirty="0"/>
              <a:t> </a:t>
            </a:r>
            <a:r>
              <a:rPr lang="cs-CZ" sz="1200" dirty="0" err="1"/>
              <a:t>specialist</a:t>
            </a:r>
            <a:r>
              <a:rPr lang="cs-CZ" sz="1200" dirty="0"/>
              <a:t>  </a:t>
            </a:r>
            <a:r>
              <a:rPr lang="cs-CZ" sz="1200" dirty="0">
                <a:hlinkClick r:id="rId28"/>
              </a:rPr>
              <a:t>https://www.linkedin.com/in/karolína-voborná-22036314b/</a:t>
            </a:r>
            <a:r>
              <a:rPr lang="cs-CZ" sz="1200" dirty="0"/>
              <a:t> </a:t>
            </a:r>
          </a:p>
          <a:p>
            <a:pPr marL="285750" indent="-285750">
              <a:buFont typeface="Arial" panose="020B0604020202020204" pitchFamily="34" charset="0"/>
              <a:buChar char="•"/>
            </a:pPr>
            <a:endParaRPr lang="cs-CZ" sz="1200" dirty="0"/>
          </a:p>
        </p:txBody>
      </p:sp>
      <p:sp>
        <p:nvSpPr>
          <p:cNvPr id="7" name="TextovéPole 6">
            <a:extLst>
              <a:ext uri="{FF2B5EF4-FFF2-40B4-BE49-F238E27FC236}">
                <a16:creationId xmlns:a16="http://schemas.microsoft.com/office/drawing/2014/main" id="{6ACF6F1A-0380-4D8F-A250-F6F16CCF1738}"/>
              </a:ext>
            </a:extLst>
          </p:cNvPr>
          <p:cNvSpPr txBox="1"/>
          <p:nvPr/>
        </p:nvSpPr>
        <p:spPr>
          <a:xfrm>
            <a:off x="4236720" y="1244189"/>
            <a:ext cx="7762240" cy="646331"/>
          </a:xfrm>
          <a:prstGeom prst="rect">
            <a:avLst/>
          </a:prstGeom>
          <a:noFill/>
        </p:spPr>
        <p:txBody>
          <a:bodyPr wrap="square" rtlCol="0">
            <a:spAutoFit/>
          </a:bodyPr>
          <a:lstStyle/>
          <a:p>
            <a:r>
              <a:rPr lang="cs-CZ" dirty="0"/>
              <a:t>38 absolventů, 28 absolventů dohledatelných na LinkedIn, 27 z dohledatelných na LinkedIn má pracovní uplatnění (96% v oboru)</a:t>
            </a:r>
          </a:p>
        </p:txBody>
      </p:sp>
    </p:spTree>
    <p:extLst>
      <p:ext uri="{BB962C8B-B14F-4D97-AF65-F5344CB8AC3E}">
        <p14:creationId xmlns:p14="http://schemas.microsoft.com/office/powerpoint/2010/main" val="201525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ABD1D-737D-4F27-9FE0-57672455C6C9}"/>
              </a:ext>
            </a:extLst>
          </p:cNvPr>
          <p:cNvSpPr>
            <a:spLocks noGrp="1"/>
          </p:cNvSpPr>
          <p:nvPr>
            <p:ph type="title"/>
          </p:nvPr>
        </p:nvSpPr>
        <p:spPr>
          <a:xfrm>
            <a:off x="923029" y="1528146"/>
            <a:ext cx="3510049" cy="3801707"/>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Bakalářský studijní program</a:t>
            </a:r>
            <a:br>
              <a:rPr lang="cs-CZ" b="1" spc="-1" dirty="0">
                <a:solidFill>
                  <a:srgbClr val="0000DC"/>
                </a:solidFill>
                <a:latin typeface="Arial" panose="020B0604020202020204" pitchFamily="34" charset="0"/>
                <a:ea typeface="+mn-ea"/>
                <a:cs typeface="Arial" panose="020B0604020202020204" pitchFamily="34" charset="0"/>
              </a:rPr>
            </a:br>
            <a:br>
              <a:rPr lang="cs-CZ" b="1" spc="-1">
                <a:solidFill>
                  <a:srgbClr val="0000DC"/>
                </a:solidFill>
                <a:latin typeface="Arial" panose="020B0604020202020204" pitchFamily="34" charset="0"/>
                <a:ea typeface="+mn-ea"/>
                <a:cs typeface="Arial" panose="020B0604020202020204" pitchFamily="34" charset="0"/>
              </a:rPr>
            </a:br>
            <a:r>
              <a:rPr lang="cs-CZ" sz="2400" b="1" spc="-1">
                <a:solidFill>
                  <a:srgbClr val="0000DC"/>
                </a:solidFill>
                <a:latin typeface="Arial" panose="020B0604020202020204" pitchFamily="34" charset="0"/>
                <a:ea typeface="+mn-ea"/>
                <a:cs typeface="Arial" panose="020B0604020202020204" pitchFamily="34" charset="0"/>
              </a:rPr>
              <a:t>121 </a:t>
            </a:r>
            <a:r>
              <a:rPr lang="cs-CZ" sz="2400" b="1" spc="-1" err="1">
                <a:solidFill>
                  <a:srgbClr val="0000DC"/>
                </a:solidFill>
                <a:latin typeface="Arial" panose="020B0604020202020204" pitchFamily="34" charset="0"/>
                <a:ea typeface="+mn-ea"/>
                <a:cs typeface="Arial" panose="020B0604020202020204" pitchFamily="34" charset="0"/>
              </a:rPr>
              <a:t>přihl</a:t>
            </a:r>
            <a:r>
              <a:rPr lang="cs-CZ" sz="2400" b="1" spc="-1">
                <a:solidFill>
                  <a:srgbClr val="0000DC"/>
                </a:solidFill>
                <a:latin typeface="Arial" panose="020B0604020202020204" pitchFamily="34" charset="0"/>
                <a:ea typeface="+mn-ea"/>
                <a:cs typeface="Arial" panose="020B0604020202020204" pitchFamily="34" charset="0"/>
              </a:rPr>
              <a:t>./27 </a:t>
            </a:r>
            <a:r>
              <a:rPr lang="cs-CZ" sz="2400" b="1" spc="-1" dirty="0" err="1">
                <a:solidFill>
                  <a:srgbClr val="0000DC"/>
                </a:solidFill>
                <a:latin typeface="Arial" panose="020B0604020202020204" pitchFamily="34" charset="0"/>
                <a:ea typeface="+mn-ea"/>
                <a:cs typeface="Arial" panose="020B0604020202020204" pitchFamily="34" charset="0"/>
              </a:rPr>
              <a:t>přij</a:t>
            </a:r>
            <a:r>
              <a:rPr lang="cs-CZ" sz="2400" b="1" spc="-1">
                <a:solidFill>
                  <a:srgbClr val="0000DC"/>
                </a:solidFill>
                <a:latin typeface="Arial" panose="020B0604020202020204" pitchFamily="34" charset="0"/>
                <a:ea typeface="+mn-ea"/>
                <a:cs typeface="Arial" panose="020B0604020202020204" pitchFamily="34" charset="0"/>
              </a:rPr>
              <a:t>. (22 </a:t>
            </a:r>
            <a:r>
              <a:rPr lang="cs-CZ" sz="2400" b="1" spc="-1" dirty="0">
                <a:solidFill>
                  <a:srgbClr val="0000DC"/>
                </a:solidFill>
                <a:latin typeface="Arial" panose="020B0604020202020204" pitchFamily="34" charset="0"/>
                <a:ea typeface="+mn-ea"/>
                <a:cs typeface="Arial" panose="020B0604020202020204" pitchFamily="34" charset="0"/>
              </a:rPr>
              <a:t>%)</a:t>
            </a:r>
          </a:p>
        </p:txBody>
      </p:sp>
      <p:graphicFrame>
        <p:nvGraphicFramePr>
          <p:cNvPr id="5" name="Zástupný obsah 2">
            <a:extLst>
              <a:ext uri="{FF2B5EF4-FFF2-40B4-BE49-F238E27FC236}">
                <a16:creationId xmlns:a16="http://schemas.microsoft.com/office/drawing/2014/main" id="{FFF8DC4D-717E-4A79-8FC5-A1F64BF7D075}"/>
              </a:ext>
            </a:extLst>
          </p:cNvPr>
          <p:cNvGraphicFramePr>
            <a:graphicFrameLocks noGrp="1"/>
          </p:cNvGraphicFramePr>
          <p:nvPr>
            <p:ph idx="1"/>
            <p:extLst>
              <p:ext uri="{D42A27DB-BD31-4B8C-83A1-F6EECF244321}">
                <p14:modId xmlns:p14="http://schemas.microsoft.com/office/powerpoint/2010/main" val="369283399"/>
              </p:ext>
            </p:extLst>
          </p:nvPr>
        </p:nvGraphicFramePr>
        <p:xfrm>
          <a:off x="4958438" y="447799"/>
          <a:ext cx="6398410" cy="5962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71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CC1803-BF5B-41C9-A8A3-32747BE2E3E6}"/>
              </a:ext>
            </a:extLst>
          </p:cNvPr>
          <p:cNvSpPr>
            <a:spLocks noGrp="1"/>
          </p:cNvSpPr>
          <p:nvPr>
            <p:ph type="title"/>
          </p:nvPr>
        </p:nvSpPr>
        <p:spPr>
          <a:xfrm>
            <a:off x="987311" y="1738946"/>
            <a:ext cx="3270020" cy="3380108"/>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Předměty,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na které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se můžete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těšit</a:t>
            </a:r>
          </a:p>
        </p:txBody>
      </p:sp>
      <p:graphicFrame>
        <p:nvGraphicFramePr>
          <p:cNvPr id="5" name="Zástupný obsah 2">
            <a:extLst>
              <a:ext uri="{FF2B5EF4-FFF2-40B4-BE49-F238E27FC236}">
                <a16:creationId xmlns:a16="http://schemas.microsoft.com/office/drawing/2014/main" id="{2656D5B6-F7E7-410F-850B-019EBCE529BF}"/>
              </a:ext>
            </a:extLst>
          </p:cNvPr>
          <p:cNvGraphicFramePr>
            <a:graphicFrameLocks noGrp="1"/>
          </p:cNvGraphicFramePr>
          <p:nvPr>
            <p:ph idx="1"/>
            <p:extLst>
              <p:ext uri="{D42A27DB-BD31-4B8C-83A1-F6EECF244321}">
                <p14:modId xmlns:p14="http://schemas.microsoft.com/office/powerpoint/2010/main" val="3415822232"/>
              </p:ext>
            </p:extLst>
          </p:nvPr>
        </p:nvGraphicFramePr>
        <p:xfrm>
          <a:off x="4964707" y="2159693"/>
          <a:ext cx="6702552" cy="5497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bdélník: se zakulacenými rohy 5">
            <a:extLst>
              <a:ext uri="{FF2B5EF4-FFF2-40B4-BE49-F238E27FC236}">
                <a16:creationId xmlns:a16="http://schemas.microsoft.com/office/drawing/2014/main" id="{1E0D0523-9840-43E2-9A29-68CE80C9DE0C}"/>
              </a:ext>
            </a:extLst>
          </p:cNvPr>
          <p:cNvSpPr/>
          <p:nvPr/>
        </p:nvSpPr>
        <p:spPr>
          <a:xfrm>
            <a:off x="4964707" y="507517"/>
            <a:ext cx="6702551" cy="491826"/>
          </a:xfrm>
          <a:prstGeom prst="roundRect">
            <a:avLst/>
          </a:prstGeom>
          <a:solidFill>
            <a:srgbClr val="00B050"/>
          </a:solidFill>
          <a:ln>
            <a:solidFill>
              <a:srgbClr val="00B05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cs-CZ"/>
          </a:p>
        </p:txBody>
      </p:sp>
      <p:grpSp>
        <p:nvGrpSpPr>
          <p:cNvPr id="8" name="Skupina 7">
            <a:extLst>
              <a:ext uri="{FF2B5EF4-FFF2-40B4-BE49-F238E27FC236}">
                <a16:creationId xmlns:a16="http://schemas.microsoft.com/office/drawing/2014/main" id="{480025C5-AAD2-4B1C-92BD-52537A37A6AB}"/>
              </a:ext>
            </a:extLst>
          </p:cNvPr>
          <p:cNvGrpSpPr/>
          <p:nvPr/>
        </p:nvGrpSpPr>
        <p:grpSpPr>
          <a:xfrm>
            <a:off x="4964707" y="572016"/>
            <a:ext cx="6702551" cy="995433"/>
            <a:chOff x="0" y="-256933"/>
            <a:chExt cx="6702551" cy="1355339"/>
          </a:xfrm>
        </p:grpSpPr>
        <p:sp>
          <p:nvSpPr>
            <p:cNvPr id="9" name="Obdélník: se zakulacenými rohy 8">
              <a:extLst>
                <a:ext uri="{FF2B5EF4-FFF2-40B4-BE49-F238E27FC236}">
                  <a16:creationId xmlns:a16="http://schemas.microsoft.com/office/drawing/2014/main" id="{78A2668D-8ADC-4C07-AB7F-BED2789A2CCE}"/>
                </a:ext>
              </a:extLst>
            </p:cNvPr>
            <p:cNvSpPr/>
            <p:nvPr/>
          </p:nvSpPr>
          <p:spPr>
            <a:xfrm>
              <a:off x="0" y="437758"/>
              <a:ext cx="6702551" cy="660648"/>
            </a:xfrm>
            <a:prstGeom prst="roundRect">
              <a:avLst/>
            </a:prstGeom>
            <a:solidFill>
              <a:srgbClr val="92D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 name="Obdélník: se zakulacenými rohy 4">
              <a:extLst>
                <a:ext uri="{FF2B5EF4-FFF2-40B4-BE49-F238E27FC236}">
                  <a16:creationId xmlns:a16="http://schemas.microsoft.com/office/drawing/2014/main" id="{3D520492-DF75-4840-8C05-E498F83D4E17}"/>
                </a:ext>
              </a:extLst>
            </p:cNvPr>
            <p:cNvSpPr txBox="1"/>
            <p:nvPr/>
          </p:nvSpPr>
          <p:spPr>
            <a:xfrm>
              <a:off x="64500" y="502258"/>
              <a:ext cx="6638051" cy="596148"/>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200" kern="1200" dirty="0">
                  <a:latin typeface="Century" panose="02040604050505020304" pitchFamily="18" charset="0"/>
                </a:rPr>
                <a:t>Personální rozvoj a řízení lidí</a:t>
              </a:r>
              <a:endParaRPr lang="en-US" sz="2200" kern="1200" dirty="0">
                <a:latin typeface="Century" panose="02040604050505020304" pitchFamily="18" charset="0"/>
              </a:endParaRPr>
            </a:p>
          </p:txBody>
        </p:sp>
        <p:sp>
          <p:nvSpPr>
            <p:cNvPr id="11" name="Obdélník: se zakulacenými rohy 4">
              <a:extLst>
                <a:ext uri="{FF2B5EF4-FFF2-40B4-BE49-F238E27FC236}">
                  <a16:creationId xmlns:a16="http://schemas.microsoft.com/office/drawing/2014/main" id="{8DEDBD37-4ECB-4918-BF91-A84E01B031A3}"/>
                </a:ext>
              </a:extLst>
            </p:cNvPr>
            <p:cNvSpPr txBox="1"/>
            <p:nvPr/>
          </p:nvSpPr>
          <p:spPr>
            <a:xfrm>
              <a:off x="64501" y="-256933"/>
              <a:ext cx="6489858" cy="491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cs-CZ" sz="2200" kern="1200" dirty="0">
                  <a:latin typeface="Century" panose="02040604050505020304" pitchFamily="18" charset="0"/>
                </a:rPr>
                <a:t>Management a organizační chování</a:t>
              </a:r>
              <a:endParaRPr lang="en-US" sz="2200" kern="1200" dirty="0">
                <a:latin typeface="Century" panose="02040604050505020304" pitchFamily="18" charset="0"/>
              </a:endParaRPr>
            </a:p>
          </p:txBody>
        </p:sp>
      </p:grpSp>
      <p:grpSp>
        <p:nvGrpSpPr>
          <p:cNvPr id="12" name="Skupina 11">
            <a:extLst>
              <a:ext uri="{FF2B5EF4-FFF2-40B4-BE49-F238E27FC236}">
                <a16:creationId xmlns:a16="http://schemas.microsoft.com/office/drawing/2014/main" id="{401253FE-C954-4FB8-8411-8F748E46E79C}"/>
              </a:ext>
            </a:extLst>
          </p:cNvPr>
          <p:cNvGrpSpPr/>
          <p:nvPr/>
        </p:nvGrpSpPr>
        <p:grpSpPr>
          <a:xfrm>
            <a:off x="4964707" y="1650340"/>
            <a:ext cx="6702551" cy="527670"/>
            <a:chOff x="0" y="660209"/>
            <a:chExt cx="6702551" cy="527670"/>
          </a:xfrm>
        </p:grpSpPr>
        <p:sp>
          <p:nvSpPr>
            <p:cNvPr id="13" name="Obdélník: se zakulacenými rohy 12">
              <a:extLst>
                <a:ext uri="{FF2B5EF4-FFF2-40B4-BE49-F238E27FC236}">
                  <a16:creationId xmlns:a16="http://schemas.microsoft.com/office/drawing/2014/main" id="{025E0568-649D-4657-B153-690768AA20B6}"/>
                </a:ext>
              </a:extLst>
            </p:cNvPr>
            <p:cNvSpPr/>
            <p:nvPr/>
          </p:nvSpPr>
          <p:spPr>
            <a:xfrm>
              <a:off x="0" y="660209"/>
              <a:ext cx="6702551" cy="52767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17835912"/>
                <a:satOff val="0"/>
                <a:lumOff val="-13725"/>
                <a:alphaOff val="0"/>
              </a:schemeClr>
            </a:effectRef>
            <a:fontRef idx="minor">
              <a:schemeClr val="lt1"/>
            </a:fontRef>
          </p:style>
        </p:sp>
        <p:sp>
          <p:nvSpPr>
            <p:cNvPr id="14" name="Obdélník: se zakulacenými rohy 4">
              <a:extLst>
                <a:ext uri="{FF2B5EF4-FFF2-40B4-BE49-F238E27FC236}">
                  <a16:creationId xmlns:a16="http://schemas.microsoft.com/office/drawing/2014/main" id="{17B17D25-A03D-42EA-9EC6-F7DC85E97FE5}"/>
                </a:ext>
              </a:extLst>
            </p:cNvPr>
            <p:cNvSpPr txBox="1"/>
            <p:nvPr/>
          </p:nvSpPr>
          <p:spPr>
            <a:xfrm>
              <a:off x="25759" y="685968"/>
              <a:ext cx="6651033" cy="476152"/>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dirty="0">
                  <a:latin typeface="Century" panose="02040604050505020304" pitchFamily="18" charset="0"/>
                </a:rPr>
                <a:t>Organizační komunikace a </a:t>
              </a:r>
              <a:r>
                <a:rPr lang="cs-CZ" sz="2200" kern="1200" dirty="0" err="1">
                  <a:latin typeface="Century" panose="02040604050505020304" pitchFamily="18" charset="0"/>
                </a:rPr>
                <a:t>employer</a:t>
              </a:r>
              <a:r>
                <a:rPr lang="cs-CZ" sz="2200" kern="1200" dirty="0">
                  <a:latin typeface="Century" panose="02040604050505020304" pitchFamily="18" charset="0"/>
                </a:rPr>
                <a:t> branding</a:t>
              </a:r>
              <a:endParaRPr lang="en-US" sz="2200" kern="1200" dirty="0">
                <a:latin typeface="Century" panose="02040604050505020304" pitchFamily="18" charset="0"/>
              </a:endParaRPr>
            </a:p>
          </p:txBody>
        </p:sp>
      </p:grpSp>
      <p:grpSp>
        <p:nvGrpSpPr>
          <p:cNvPr id="15" name="Skupina 14">
            <a:extLst>
              <a:ext uri="{FF2B5EF4-FFF2-40B4-BE49-F238E27FC236}">
                <a16:creationId xmlns:a16="http://schemas.microsoft.com/office/drawing/2014/main" id="{DDFB1A6F-70B9-4647-A885-33F80B034042}"/>
              </a:ext>
            </a:extLst>
          </p:cNvPr>
          <p:cNvGrpSpPr/>
          <p:nvPr/>
        </p:nvGrpSpPr>
        <p:grpSpPr>
          <a:xfrm>
            <a:off x="4964707" y="2242584"/>
            <a:ext cx="6702551" cy="527670"/>
            <a:chOff x="0" y="660209"/>
            <a:chExt cx="6702551" cy="527670"/>
          </a:xfrm>
        </p:grpSpPr>
        <p:sp>
          <p:nvSpPr>
            <p:cNvPr id="16" name="Obdélník: se zakulacenými rohy 15">
              <a:extLst>
                <a:ext uri="{FF2B5EF4-FFF2-40B4-BE49-F238E27FC236}">
                  <a16:creationId xmlns:a16="http://schemas.microsoft.com/office/drawing/2014/main" id="{D7E05C32-E005-4239-92AD-B23347727902}"/>
                </a:ext>
              </a:extLst>
            </p:cNvPr>
            <p:cNvSpPr/>
            <p:nvPr/>
          </p:nvSpPr>
          <p:spPr>
            <a:xfrm>
              <a:off x="0" y="660209"/>
              <a:ext cx="6702551" cy="527670"/>
            </a:xfrm>
            <a:prstGeom prst="roundRect">
              <a:avLst/>
            </a:prstGeom>
            <a:solidFill>
              <a:srgbClr val="0070C0"/>
            </a:solidFill>
          </p:spPr>
          <p:style>
            <a:lnRef idx="2">
              <a:schemeClr val="lt1">
                <a:hueOff val="0"/>
                <a:satOff val="0"/>
                <a:lumOff val="0"/>
                <a:alphaOff val="0"/>
              </a:schemeClr>
            </a:lnRef>
            <a:fillRef idx="1">
              <a:scrgbClr r="0" g="0" b="0"/>
            </a:fillRef>
            <a:effectRef idx="0">
              <a:schemeClr val="accent5">
                <a:hueOff val="17835912"/>
                <a:satOff val="0"/>
                <a:lumOff val="-13725"/>
                <a:alphaOff val="0"/>
              </a:schemeClr>
            </a:effectRef>
            <a:fontRef idx="minor">
              <a:schemeClr val="lt1"/>
            </a:fontRef>
          </p:style>
        </p:sp>
        <p:sp>
          <p:nvSpPr>
            <p:cNvPr id="17" name="Obdélník: se zakulacenými rohy 4">
              <a:extLst>
                <a:ext uri="{FF2B5EF4-FFF2-40B4-BE49-F238E27FC236}">
                  <a16:creationId xmlns:a16="http://schemas.microsoft.com/office/drawing/2014/main" id="{D61FB39D-CB84-49AE-B6E2-29394D51DD5A}"/>
                </a:ext>
              </a:extLst>
            </p:cNvPr>
            <p:cNvSpPr txBox="1"/>
            <p:nvPr/>
          </p:nvSpPr>
          <p:spPr>
            <a:xfrm>
              <a:off x="25759" y="685968"/>
              <a:ext cx="6651033" cy="476152"/>
            </a:xfrm>
            <a:prstGeom prst="rect">
              <a:avLst/>
            </a:prstGeom>
            <a:solidFill>
              <a:srgbClr val="002060"/>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cs-CZ" sz="2200" kern="1200">
                  <a:latin typeface="Century" panose="02040604050505020304" pitchFamily="18" charset="0"/>
                </a:rPr>
                <a:t>Leadership</a:t>
              </a:r>
              <a:endParaRPr lang="en-US" sz="2200" kern="1200" dirty="0">
                <a:latin typeface="Century" panose="02040604050505020304" pitchFamily="18" charset="0"/>
              </a:endParaRPr>
            </a:p>
          </p:txBody>
        </p:sp>
      </p:grpSp>
    </p:spTree>
    <p:extLst>
      <p:ext uri="{BB962C8B-B14F-4D97-AF65-F5344CB8AC3E}">
        <p14:creationId xmlns:p14="http://schemas.microsoft.com/office/powerpoint/2010/main" val="337034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EABD1D-737D-4F27-9FE0-57672455C6C9}"/>
              </a:ext>
            </a:extLst>
          </p:cNvPr>
          <p:cNvSpPr>
            <a:spLocks noGrp="1"/>
          </p:cNvSpPr>
          <p:nvPr>
            <p:ph type="title"/>
          </p:nvPr>
        </p:nvSpPr>
        <p:spPr>
          <a:xfrm>
            <a:off x="631472" y="1506042"/>
            <a:ext cx="3738649" cy="3647850"/>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Magisterský studijní program</a:t>
            </a:r>
            <a:br>
              <a:rPr lang="cs-CZ" b="1" spc="-1" dirty="0">
                <a:solidFill>
                  <a:srgbClr val="0000DC"/>
                </a:solidFill>
                <a:latin typeface="Arial" panose="020B0604020202020204" pitchFamily="34" charset="0"/>
                <a:ea typeface="+mn-ea"/>
                <a:cs typeface="Arial" panose="020B0604020202020204" pitchFamily="34" charset="0"/>
              </a:rPr>
            </a:br>
            <a:br>
              <a:rPr lang="cs-CZ" b="1" spc="-1">
                <a:solidFill>
                  <a:srgbClr val="0000DC"/>
                </a:solidFill>
                <a:latin typeface="Arial" panose="020B0604020202020204" pitchFamily="34" charset="0"/>
                <a:ea typeface="+mn-ea"/>
                <a:cs typeface="Arial" panose="020B0604020202020204" pitchFamily="34" charset="0"/>
              </a:rPr>
            </a:br>
            <a:r>
              <a:rPr lang="cs-CZ" sz="2000" b="1" spc="-1">
                <a:solidFill>
                  <a:srgbClr val="0000DC"/>
                </a:solidFill>
                <a:latin typeface="Arial" panose="020B0604020202020204" pitchFamily="34" charset="0"/>
                <a:ea typeface="+mn-ea"/>
                <a:cs typeface="Arial" panose="020B0604020202020204" pitchFamily="34" charset="0"/>
              </a:rPr>
              <a:t>140  přihl./73 </a:t>
            </a:r>
            <a:r>
              <a:rPr lang="cs-CZ" sz="2000" b="1" spc="-1" dirty="0" err="1">
                <a:solidFill>
                  <a:srgbClr val="0000DC"/>
                </a:solidFill>
                <a:latin typeface="Arial" panose="020B0604020202020204" pitchFamily="34" charset="0"/>
                <a:ea typeface="+mn-ea"/>
                <a:cs typeface="Arial" panose="020B0604020202020204" pitchFamily="34" charset="0"/>
              </a:rPr>
              <a:t>přij</a:t>
            </a:r>
            <a:r>
              <a:rPr lang="cs-CZ" sz="2000" b="1" spc="-1">
                <a:solidFill>
                  <a:srgbClr val="0000DC"/>
                </a:solidFill>
                <a:latin typeface="Arial" panose="020B0604020202020204" pitchFamily="34" charset="0"/>
                <a:ea typeface="+mn-ea"/>
                <a:cs typeface="Arial" panose="020B0604020202020204" pitchFamily="34" charset="0"/>
              </a:rPr>
              <a:t>. (52 %)</a:t>
            </a:r>
            <a:endParaRPr lang="cs-CZ" sz="2000" b="1" spc="-1" dirty="0">
              <a:solidFill>
                <a:srgbClr val="0000DC"/>
              </a:solidFill>
              <a:latin typeface="Arial" panose="020B0604020202020204" pitchFamily="34" charset="0"/>
              <a:ea typeface="+mn-ea"/>
              <a:cs typeface="Arial" panose="020B0604020202020204" pitchFamily="34" charset="0"/>
            </a:endParaRPr>
          </a:p>
        </p:txBody>
      </p:sp>
      <p:graphicFrame>
        <p:nvGraphicFramePr>
          <p:cNvPr id="5" name="Zástupný obsah 2">
            <a:extLst>
              <a:ext uri="{FF2B5EF4-FFF2-40B4-BE49-F238E27FC236}">
                <a16:creationId xmlns:a16="http://schemas.microsoft.com/office/drawing/2014/main" id="{FFF8DC4D-717E-4A79-8FC5-A1F64BF7D075}"/>
              </a:ext>
            </a:extLst>
          </p:cNvPr>
          <p:cNvGraphicFramePr>
            <a:graphicFrameLocks noGrp="1"/>
          </p:cNvGraphicFramePr>
          <p:nvPr>
            <p:ph idx="1"/>
            <p:extLst>
              <p:ext uri="{D42A27DB-BD31-4B8C-83A1-F6EECF244321}">
                <p14:modId xmlns:p14="http://schemas.microsoft.com/office/powerpoint/2010/main" val="4272866382"/>
              </p:ext>
            </p:extLst>
          </p:nvPr>
        </p:nvGraphicFramePr>
        <p:xfrm>
          <a:off x="4875591" y="996738"/>
          <a:ext cx="6471181" cy="612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819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CC1803-BF5B-41C9-A8A3-32747BE2E3E6}"/>
              </a:ext>
            </a:extLst>
          </p:cNvPr>
          <p:cNvSpPr>
            <a:spLocks noGrp="1"/>
          </p:cNvSpPr>
          <p:nvPr>
            <p:ph type="title"/>
          </p:nvPr>
        </p:nvSpPr>
        <p:spPr>
          <a:xfrm>
            <a:off x="972312" y="1796096"/>
            <a:ext cx="3808268" cy="3265808"/>
          </a:xfrm>
        </p:spPr>
        <p:txBody>
          <a:bodyPr>
            <a:normAutofit/>
          </a:bodyPr>
          <a:lstStyle/>
          <a:p>
            <a:r>
              <a:rPr lang="cs-CZ" b="1" spc="-1" dirty="0">
                <a:solidFill>
                  <a:srgbClr val="0000DC"/>
                </a:solidFill>
                <a:latin typeface="Arial" panose="020B0604020202020204" pitchFamily="34" charset="0"/>
                <a:ea typeface="+mn-ea"/>
                <a:cs typeface="Arial" panose="020B0604020202020204" pitchFamily="34" charset="0"/>
              </a:rPr>
              <a:t>Předměty,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na které se můžete </a:t>
            </a:r>
            <a:br>
              <a:rPr lang="cs-CZ" b="1" spc="-1" dirty="0">
                <a:solidFill>
                  <a:srgbClr val="0000DC"/>
                </a:solidFill>
                <a:latin typeface="Arial" panose="020B0604020202020204" pitchFamily="34" charset="0"/>
                <a:ea typeface="+mn-ea"/>
                <a:cs typeface="Arial" panose="020B0604020202020204" pitchFamily="34" charset="0"/>
              </a:rPr>
            </a:br>
            <a:r>
              <a:rPr lang="cs-CZ" b="1" spc="-1" dirty="0">
                <a:solidFill>
                  <a:srgbClr val="0000DC"/>
                </a:solidFill>
                <a:latin typeface="Arial" panose="020B0604020202020204" pitchFamily="34" charset="0"/>
                <a:ea typeface="+mn-ea"/>
                <a:cs typeface="Arial" panose="020B0604020202020204" pitchFamily="34" charset="0"/>
              </a:rPr>
              <a:t>těšit</a:t>
            </a:r>
          </a:p>
        </p:txBody>
      </p:sp>
      <p:graphicFrame>
        <p:nvGraphicFramePr>
          <p:cNvPr id="20" name="Zástupný obsah 2">
            <a:extLst>
              <a:ext uri="{FF2B5EF4-FFF2-40B4-BE49-F238E27FC236}">
                <a16:creationId xmlns:a16="http://schemas.microsoft.com/office/drawing/2014/main" id="{AFD4AECB-3512-43F8-B0CE-32A50CFA8A4E}"/>
              </a:ext>
            </a:extLst>
          </p:cNvPr>
          <p:cNvGraphicFramePr>
            <a:graphicFrameLocks/>
          </p:cNvGraphicFramePr>
          <p:nvPr>
            <p:extLst>
              <p:ext uri="{D42A27DB-BD31-4B8C-83A1-F6EECF244321}">
                <p14:modId xmlns:p14="http://schemas.microsoft.com/office/powerpoint/2010/main" val="2308009252"/>
              </p:ext>
            </p:extLst>
          </p:nvPr>
        </p:nvGraphicFramePr>
        <p:xfrm>
          <a:off x="4892888" y="1515037"/>
          <a:ext cx="6702552" cy="5497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1" name="Skupina 20">
            <a:extLst>
              <a:ext uri="{FF2B5EF4-FFF2-40B4-BE49-F238E27FC236}">
                <a16:creationId xmlns:a16="http://schemas.microsoft.com/office/drawing/2014/main" id="{45DCD3E8-8B33-4C85-B823-00233FC5FAB7}"/>
              </a:ext>
            </a:extLst>
          </p:cNvPr>
          <p:cNvGrpSpPr/>
          <p:nvPr/>
        </p:nvGrpSpPr>
        <p:grpSpPr>
          <a:xfrm>
            <a:off x="4892888" y="121387"/>
            <a:ext cx="6702551" cy="670362"/>
            <a:chOff x="-1" y="713551"/>
            <a:chExt cx="6702551" cy="527670"/>
          </a:xfrm>
        </p:grpSpPr>
        <p:sp>
          <p:nvSpPr>
            <p:cNvPr id="22" name="Obdélník: se zakulacenými rohy 21">
              <a:extLst>
                <a:ext uri="{FF2B5EF4-FFF2-40B4-BE49-F238E27FC236}">
                  <a16:creationId xmlns:a16="http://schemas.microsoft.com/office/drawing/2014/main" id="{7778E241-B4FB-4780-9160-8004EEBC9582}"/>
                </a:ext>
              </a:extLst>
            </p:cNvPr>
            <p:cNvSpPr/>
            <p:nvPr/>
          </p:nvSpPr>
          <p:spPr>
            <a:xfrm>
              <a:off x="-1" y="713551"/>
              <a:ext cx="6702551" cy="527670"/>
            </a:xfrm>
            <a:prstGeom prst="roundRect">
              <a:avLst/>
            </a:prstGeom>
            <a:solidFill>
              <a:srgbClr val="7030A0"/>
            </a:solidFill>
          </p:spPr>
          <p:style>
            <a:lnRef idx="2">
              <a:schemeClr val="lt1">
                <a:hueOff val="0"/>
                <a:satOff val="0"/>
                <a:lumOff val="0"/>
                <a:alphaOff val="0"/>
              </a:schemeClr>
            </a:lnRef>
            <a:fillRef idx="1">
              <a:scrgbClr r="0" g="0" b="0"/>
            </a:fillRef>
            <a:effectRef idx="0">
              <a:schemeClr val="accent5">
                <a:hueOff val="17835912"/>
                <a:satOff val="0"/>
                <a:lumOff val="-13725"/>
                <a:alphaOff val="0"/>
              </a:schemeClr>
            </a:effectRef>
            <a:fontRef idx="minor">
              <a:schemeClr val="lt1"/>
            </a:fontRef>
          </p:style>
        </p:sp>
        <p:sp>
          <p:nvSpPr>
            <p:cNvPr id="23" name="Obdélník: se zakulacenými rohy 4">
              <a:extLst>
                <a:ext uri="{FF2B5EF4-FFF2-40B4-BE49-F238E27FC236}">
                  <a16:creationId xmlns:a16="http://schemas.microsoft.com/office/drawing/2014/main" id="{7FFF4076-B5B1-4A64-9F9C-F160276EA6D2}"/>
                </a:ext>
              </a:extLst>
            </p:cNvPr>
            <p:cNvSpPr txBox="1"/>
            <p:nvPr/>
          </p:nvSpPr>
          <p:spPr>
            <a:xfrm>
              <a:off x="25418" y="769519"/>
              <a:ext cx="6496272" cy="415734"/>
            </a:xfrm>
            <a:prstGeom prst="rect">
              <a:avLst/>
            </a:prstGeom>
            <a:solidFill>
              <a:srgbClr val="7030A0"/>
            </a:solid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r>
                <a:rPr lang="cs-CZ" sz="2200">
                  <a:latin typeface="Century" panose="02040604050505020304" pitchFamily="18" charset="0"/>
                </a:rPr>
                <a:t>Řízení a rozvoj lidských zdrojů</a:t>
              </a:r>
              <a:endParaRPr lang="en-US" sz="2200" dirty="0">
                <a:latin typeface="Century" panose="02040604050505020304" pitchFamily="18" charset="0"/>
              </a:endParaRPr>
            </a:p>
          </p:txBody>
        </p:sp>
      </p:grpSp>
      <p:grpSp>
        <p:nvGrpSpPr>
          <p:cNvPr id="24" name="Skupina 23">
            <a:extLst>
              <a:ext uri="{FF2B5EF4-FFF2-40B4-BE49-F238E27FC236}">
                <a16:creationId xmlns:a16="http://schemas.microsoft.com/office/drawing/2014/main" id="{B91ADDF2-5EA2-4776-8517-681F81B262B8}"/>
              </a:ext>
            </a:extLst>
          </p:cNvPr>
          <p:cNvGrpSpPr/>
          <p:nvPr/>
        </p:nvGrpSpPr>
        <p:grpSpPr>
          <a:xfrm>
            <a:off x="4892888" y="818212"/>
            <a:ext cx="6702551" cy="670362"/>
            <a:chOff x="0" y="660209"/>
            <a:chExt cx="6702551" cy="527670"/>
          </a:xfrm>
          <a:solidFill>
            <a:srgbClr val="002060"/>
          </a:solidFill>
        </p:grpSpPr>
        <p:sp>
          <p:nvSpPr>
            <p:cNvPr id="25" name="Obdélník: se zakulacenými rohy 24">
              <a:extLst>
                <a:ext uri="{FF2B5EF4-FFF2-40B4-BE49-F238E27FC236}">
                  <a16:creationId xmlns:a16="http://schemas.microsoft.com/office/drawing/2014/main" id="{E9771415-8906-4EBA-802D-CA3CA11CD2FF}"/>
                </a:ext>
              </a:extLst>
            </p:cNvPr>
            <p:cNvSpPr/>
            <p:nvPr/>
          </p:nvSpPr>
          <p:spPr>
            <a:xfrm>
              <a:off x="0" y="660209"/>
              <a:ext cx="6702551" cy="527670"/>
            </a:xfrm>
            <a:prstGeom prst="roundRect">
              <a:avLst/>
            </a:prstGeom>
            <a:grpFill/>
          </p:spPr>
          <p:style>
            <a:lnRef idx="2">
              <a:schemeClr val="lt1">
                <a:hueOff val="0"/>
                <a:satOff val="0"/>
                <a:lumOff val="0"/>
                <a:alphaOff val="0"/>
              </a:schemeClr>
            </a:lnRef>
            <a:fillRef idx="1">
              <a:scrgbClr r="0" g="0" b="0"/>
            </a:fillRef>
            <a:effectRef idx="0">
              <a:schemeClr val="accent5">
                <a:hueOff val="17835912"/>
                <a:satOff val="0"/>
                <a:lumOff val="-13725"/>
                <a:alphaOff val="0"/>
              </a:schemeClr>
            </a:effectRef>
            <a:fontRef idx="minor">
              <a:schemeClr val="lt1"/>
            </a:fontRef>
          </p:style>
        </p:sp>
        <p:sp>
          <p:nvSpPr>
            <p:cNvPr id="26" name="Obdélník: se zakulacenými rohy 4">
              <a:extLst>
                <a:ext uri="{FF2B5EF4-FFF2-40B4-BE49-F238E27FC236}">
                  <a16:creationId xmlns:a16="http://schemas.microsoft.com/office/drawing/2014/main" id="{37AF3F7A-7CB4-4A38-9D52-7012561BC0C5}"/>
                </a:ext>
              </a:extLst>
            </p:cNvPr>
            <p:cNvSpPr txBox="1"/>
            <p:nvPr/>
          </p:nvSpPr>
          <p:spPr>
            <a:xfrm>
              <a:off x="25419" y="756784"/>
              <a:ext cx="6651373" cy="3365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lvl="0"/>
              <a:r>
                <a:rPr lang="cs-CZ">
                  <a:latin typeface="Century" panose="02040604050505020304" pitchFamily="18" charset="0"/>
                </a:rPr>
                <a:t>Gender and labour market in different European contexts</a:t>
              </a:r>
              <a:endParaRPr lang="en-US" dirty="0">
                <a:latin typeface="Century" panose="02040604050505020304" pitchFamily="18" charset="0"/>
              </a:endParaRPr>
            </a:p>
          </p:txBody>
        </p:sp>
      </p:grpSp>
    </p:spTree>
    <p:extLst>
      <p:ext uri="{BB962C8B-B14F-4D97-AF65-F5344CB8AC3E}">
        <p14:creationId xmlns:p14="http://schemas.microsoft.com/office/powerpoint/2010/main" val="366293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prezentace-fss-cz</Template>
  <TotalTime>14057</TotalTime>
  <Words>2450</Words>
  <Application>Microsoft Office PowerPoint</Application>
  <PresentationFormat>Širokoúhlá obrazovka</PresentationFormat>
  <Paragraphs>229</Paragraphs>
  <Slides>31</Slides>
  <Notes>3</Notes>
  <HiddenSlides>0</HiddenSlides>
  <MMClips>1</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31</vt:i4>
      </vt:variant>
    </vt:vector>
  </HeadingPairs>
  <TitlesOfParts>
    <vt:vector size="40" baseType="lpstr">
      <vt:lpstr>Arial</vt:lpstr>
      <vt:lpstr>Calibri</vt:lpstr>
      <vt:lpstr>Century</vt:lpstr>
      <vt:lpstr>Muni</vt:lpstr>
      <vt:lpstr>Symbol</vt:lpstr>
      <vt:lpstr>Times New Roman</vt:lpstr>
      <vt:lpstr>TriviaSeznam</vt:lpstr>
      <vt:lpstr>Wingdings</vt:lpstr>
      <vt:lpstr>Office Theme</vt:lpstr>
      <vt:lpstr>Prezentace aplikace PowerPoint</vt:lpstr>
      <vt:lpstr>Odpovíte alespoň na jednu z otázek ano? Pak je tento program právě pro Vás.</vt:lpstr>
      <vt:lpstr>Prezentace aplikace PowerPoint</vt:lpstr>
      <vt:lpstr>Prezentace aplikace PowerPoint</vt:lpstr>
      <vt:lpstr>     Absolventi červen 2024</vt:lpstr>
      <vt:lpstr>Bakalářský studijní program  121 přihl./27 přij. (22 %)</vt:lpstr>
      <vt:lpstr>Předměty,  na které  se můžete  těšit</vt:lpstr>
      <vt:lpstr>Magisterský studijní program  140  přihl./73 přij. (52 %)</vt:lpstr>
      <vt:lpstr>Předměty,  na které se můžete  těšit</vt:lpstr>
      <vt:lpstr>Proč studovat právě u nás?</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Katedra sociální politiky  a sociální práce</vt:lpstr>
      <vt:lpstr>Prezentace aplikace PowerPoint</vt:lpstr>
      <vt:lpstr>Prezentace aplikace PowerPoint</vt:lpstr>
      <vt:lpstr>Prezentace aplikace PowerPoint</vt:lpstr>
      <vt:lpstr>Prezentace aplikace PowerPoint</vt:lpstr>
      <vt:lpstr> Spolek HR and Public  Policy Academy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subject/>
  <dc:creator>Zdeňka Lechnerová</dc:creator>
  <dc:description/>
  <cp:lastModifiedBy>Iveta Zelenková</cp:lastModifiedBy>
  <cp:revision>302</cp:revision>
  <cp:lastPrinted>1601-01-01T00:00:00Z</cp:lastPrinted>
  <dcterms:created xsi:type="dcterms:W3CDTF">2020-01-10T15:02:25Z</dcterms:created>
  <dcterms:modified xsi:type="dcterms:W3CDTF">2025-01-17T16:23:46Z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Masarykova univerzita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Širokoúhlá obrazovka</vt:lpwstr>
  </property>
  <property fmtid="{D5CDD505-2E9C-101B-9397-08002B2CF9AE}" pid="10" name="ScaleCrop">
    <vt:bool>false</vt:bool>
  </property>
  <property fmtid="{D5CDD505-2E9C-101B-9397-08002B2CF9AE}" pid="11" name="ShareDoc">
    <vt:bool>false</vt:bool>
  </property>
  <property fmtid="{D5CDD505-2E9C-101B-9397-08002B2CF9AE}" pid="12" name="Slides">
    <vt:i4>1</vt:i4>
  </property>
</Properties>
</file>